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165" r:id="rId2"/>
    <p:sldId id="696" r:id="rId3"/>
    <p:sldId id="2100" r:id="rId4"/>
    <p:sldId id="2040" r:id="rId5"/>
    <p:sldId id="2115" r:id="rId6"/>
    <p:sldId id="2136" r:id="rId7"/>
    <p:sldId id="2137" r:id="rId8"/>
    <p:sldId id="2116" r:id="rId9"/>
    <p:sldId id="2138" r:id="rId10"/>
    <p:sldId id="2139" r:id="rId11"/>
    <p:sldId id="2140" r:id="rId12"/>
    <p:sldId id="2141" r:id="rId13"/>
    <p:sldId id="2142" r:id="rId14"/>
    <p:sldId id="2101" r:id="rId15"/>
    <p:sldId id="2087" r:id="rId16"/>
    <p:sldId id="2117" r:id="rId17"/>
    <p:sldId id="2119" r:id="rId18"/>
    <p:sldId id="2147" r:id="rId19"/>
    <p:sldId id="2164" r:id="rId20"/>
    <p:sldId id="2149" r:id="rId21"/>
    <p:sldId id="2150" r:id="rId22"/>
    <p:sldId id="2151" r:id="rId23"/>
    <p:sldId id="2152" r:id="rId24"/>
    <p:sldId id="2153" r:id="rId25"/>
    <p:sldId id="2159" r:id="rId26"/>
    <p:sldId id="2160" r:id="rId27"/>
    <p:sldId id="2154" r:id="rId28"/>
    <p:sldId id="2155" r:id="rId29"/>
    <p:sldId id="2156" r:id="rId30"/>
    <p:sldId id="2158" r:id="rId31"/>
    <p:sldId id="2166" r:id="rId32"/>
    <p:sldId id="2167" r:id="rId33"/>
    <p:sldId id="2168" r:id="rId34"/>
    <p:sldId id="2161" r:id="rId35"/>
    <p:sldId id="2162" r:id="rId36"/>
    <p:sldId id="2163" r:id="rId37"/>
    <p:sldId id="2042" r:id="rId38"/>
    <p:sldId id="2038" r:id="rId39"/>
    <p:sldId id="1995" r:id="rId40"/>
    <p:sldId id="700"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4992" userDrawn="1">
          <p15:clr>
            <a:srgbClr val="A4A3A4"/>
          </p15:clr>
        </p15:guide>
        <p15:guide id="3" pos="2688" userDrawn="1">
          <p15:clr>
            <a:srgbClr val="A4A3A4"/>
          </p15:clr>
        </p15:guide>
        <p15:guide id="4" orient="horz" pos="2160">
          <p15:clr>
            <a:srgbClr val="A4A3A4"/>
          </p15:clr>
        </p15:guide>
        <p15:guide id="5" pos="7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64C091-F65D-E594-F982-F10B0ADE694B}" name="Theresa Green" initials="TG" userId="S::tgreen@connmaciel.com::1433ee11-c7ed-4fde-a87f-29fe708101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411"/>
    <a:srgbClr val="01043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8FC87-E596-4656-8AD7-E578D3631961}" v="5" dt="2023-12-05T13:40:15.920"/>
  </p1510:revLst>
</p1510:revInfo>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92" autoAdjust="0"/>
    <p:restoredTop sz="91834" autoAdjust="0"/>
  </p:normalViewPr>
  <p:slideViewPr>
    <p:cSldViewPr snapToGrid="0">
      <p:cViewPr varScale="1">
        <p:scale>
          <a:sx n="79" d="100"/>
          <a:sy n="79" d="100"/>
        </p:scale>
        <p:origin x="682" y="58"/>
      </p:cViewPr>
      <p:guideLst>
        <p:guide pos="3840"/>
        <p:guide pos="4992"/>
        <p:guide pos="2688"/>
        <p:guide orient="horz" pos="2160"/>
        <p:guide pos="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Scala" userId="a47bba5c-8e8d-48b5-a12f-00d5832630c3" providerId="ADAL" clId="{DC58FC87-E596-4656-8AD7-E578D3631961}"/>
    <pc:docChg chg="custSel addSld delSld modSld">
      <pc:chgData name="Nick  Scala" userId="a47bba5c-8e8d-48b5-a12f-00d5832630c3" providerId="ADAL" clId="{DC58FC87-E596-4656-8AD7-E578D3631961}" dt="2023-12-05T13:39:59.102" v="679" actId="20577"/>
      <pc:docMkLst>
        <pc:docMk/>
      </pc:docMkLst>
      <pc:sldChg chg="modSp mod">
        <pc:chgData name="Nick  Scala" userId="a47bba5c-8e8d-48b5-a12f-00d5832630c3" providerId="ADAL" clId="{DC58FC87-E596-4656-8AD7-E578D3631961}" dt="2023-12-05T13:39:42.596" v="673" actId="27636"/>
        <pc:sldMkLst>
          <pc:docMk/>
          <pc:sldMk cId="3397148504" sldId="700"/>
        </pc:sldMkLst>
        <pc:spChg chg="mod">
          <ac:chgData name="Nick  Scala" userId="a47bba5c-8e8d-48b5-a12f-00d5832630c3" providerId="ADAL" clId="{DC58FC87-E596-4656-8AD7-E578D3631961}" dt="2023-12-05T13:39:42.596" v="673" actId="27636"/>
          <ac:spMkLst>
            <pc:docMk/>
            <pc:sldMk cId="3397148504" sldId="700"/>
            <ac:spMk id="7" creationId="{00000000-0000-0000-0000-000000000000}"/>
          </ac:spMkLst>
        </pc:spChg>
      </pc:sldChg>
      <pc:sldChg chg="del">
        <pc:chgData name="Nick  Scala" userId="a47bba5c-8e8d-48b5-a12f-00d5832630c3" providerId="ADAL" clId="{DC58FC87-E596-4656-8AD7-E578D3631961}" dt="2023-12-04T22:08:59.979" v="0" actId="47"/>
        <pc:sldMkLst>
          <pc:docMk/>
          <pc:sldMk cId="1223788882" sldId="2041"/>
        </pc:sldMkLst>
      </pc:sldChg>
      <pc:sldChg chg="del">
        <pc:chgData name="Nick  Scala" userId="a47bba5c-8e8d-48b5-a12f-00d5832630c3" providerId="ADAL" clId="{DC58FC87-E596-4656-8AD7-E578D3631961}" dt="2023-12-05T13:29:58.268" v="57" actId="47"/>
        <pc:sldMkLst>
          <pc:docMk/>
          <pc:sldMk cId="1749949358" sldId="2143"/>
        </pc:sldMkLst>
      </pc:sldChg>
      <pc:sldChg chg="del">
        <pc:chgData name="Nick  Scala" userId="a47bba5c-8e8d-48b5-a12f-00d5832630c3" providerId="ADAL" clId="{DC58FC87-E596-4656-8AD7-E578D3631961}" dt="2023-12-05T13:29:59.859" v="58" actId="47"/>
        <pc:sldMkLst>
          <pc:docMk/>
          <pc:sldMk cId="1204481867" sldId="2144"/>
        </pc:sldMkLst>
      </pc:sldChg>
      <pc:sldChg chg="del">
        <pc:chgData name="Nick  Scala" userId="a47bba5c-8e8d-48b5-a12f-00d5832630c3" providerId="ADAL" clId="{DC58FC87-E596-4656-8AD7-E578D3631961}" dt="2023-12-05T13:30:00.852" v="59" actId="47"/>
        <pc:sldMkLst>
          <pc:docMk/>
          <pc:sldMk cId="338731729" sldId="2145"/>
        </pc:sldMkLst>
      </pc:sldChg>
      <pc:sldChg chg="del">
        <pc:chgData name="Nick  Scala" userId="a47bba5c-8e8d-48b5-a12f-00d5832630c3" providerId="ADAL" clId="{DC58FC87-E596-4656-8AD7-E578D3631961}" dt="2023-12-05T13:30:02.323" v="60" actId="47"/>
        <pc:sldMkLst>
          <pc:docMk/>
          <pc:sldMk cId="1787569454" sldId="2146"/>
        </pc:sldMkLst>
      </pc:sldChg>
      <pc:sldChg chg="add">
        <pc:chgData name="Nick  Scala" userId="a47bba5c-8e8d-48b5-a12f-00d5832630c3" providerId="ADAL" clId="{DC58FC87-E596-4656-8AD7-E578D3631961}" dt="2023-12-05T13:31:50.598" v="63"/>
        <pc:sldMkLst>
          <pc:docMk/>
          <pc:sldMk cId="917718944" sldId="2159"/>
        </pc:sldMkLst>
      </pc:sldChg>
      <pc:sldChg chg="modSp del mod">
        <pc:chgData name="Nick  Scala" userId="a47bba5c-8e8d-48b5-a12f-00d5832630c3" providerId="ADAL" clId="{DC58FC87-E596-4656-8AD7-E578D3631961}" dt="2023-12-05T13:31:40.774" v="62" actId="2696"/>
        <pc:sldMkLst>
          <pc:docMk/>
          <pc:sldMk cId="3442909226" sldId="2159"/>
        </pc:sldMkLst>
        <pc:spChg chg="mod">
          <ac:chgData name="Nick  Scala" userId="a47bba5c-8e8d-48b5-a12f-00d5832630c3" providerId="ADAL" clId="{DC58FC87-E596-4656-8AD7-E578D3631961}" dt="2023-12-05T13:30:35.607" v="61" actId="1076"/>
          <ac:spMkLst>
            <pc:docMk/>
            <pc:sldMk cId="3442909226" sldId="2159"/>
            <ac:spMk id="3" creationId="{4AD78149-1D30-D4E8-9C07-A6CB832D033B}"/>
          </ac:spMkLst>
        </pc:spChg>
      </pc:sldChg>
      <pc:sldChg chg="add">
        <pc:chgData name="Nick  Scala" userId="a47bba5c-8e8d-48b5-a12f-00d5832630c3" providerId="ADAL" clId="{DC58FC87-E596-4656-8AD7-E578D3631961}" dt="2023-12-05T13:31:50.598" v="63"/>
        <pc:sldMkLst>
          <pc:docMk/>
          <pc:sldMk cId="513011974" sldId="2160"/>
        </pc:sldMkLst>
      </pc:sldChg>
      <pc:sldChg chg="del">
        <pc:chgData name="Nick  Scala" userId="a47bba5c-8e8d-48b5-a12f-00d5832630c3" providerId="ADAL" clId="{DC58FC87-E596-4656-8AD7-E578D3631961}" dt="2023-12-05T13:31:40.774" v="62" actId="2696"/>
        <pc:sldMkLst>
          <pc:docMk/>
          <pc:sldMk cId="1007458772" sldId="2160"/>
        </pc:sldMkLst>
      </pc:sldChg>
      <pc:sldChg chg="modSp add mod">
        <pc:chgData name="Nick  Scala" userId="a47bba5c-8e8d-48b5-a12f-00d5832630c3" providerId="ADAL" clId="{DC58FC87-E596-4656-8AD7-E578D3631961}" dt="2023-12-05T13:39:59.102" v="679" actId="20577"/>
        <pc:sldMkLst>
          <pc:docMk/>
          <pc:sldMk cId="833777849" sldId="2165"/>
        </pc:sldMkLst>
        <pc:spChg chg="mod">
          <ac:chgData name="Nick  Scala" userId="a47bba5c-8e8d-48b5-a12f-00d5832630c3" providerId="ADAL" clId="{DC58FC87-E596-4656-8AD7-E578D3631961}" dt="2023-12-05T13:39:59.102" v="679" actId="20577"/>
          <ac:spMkLst>
            <pc:docMk/>
            <pc:sldMk cId="833777849" sldId="2165"/>
            <ac:spMk id="2" creationId="{DCD82BCC-DDFE-4C9D-3A51-1392DE831396}"/>
          </ac:spMkLst>
        </pc:spChg>
        <pc:spChg chg="mod">
          <ac:chgData name="Nick  Scala" userId="a47bba5c-8e8d-48b5-a12f-00d5832630c3" providerId="ADAL" clId="{DC58FC87-E596-4656-8AD7-E578D3631961}" dt="2023-12-04T22:09:23.337" v="56" actId="20577"/>
          <ac:spMkLst>
            <pc:docMk/>
            <pc:sldMk cId="833777849" sldId="2165"/>
            <ac:spMk id="3" creationId="{3B335738-436F-06AA-7516-81BEAE3B3288}"/>
          </ac:spMkLst>
        </pc:spChg>
      </pc:sldChg>
      <pc:sldChg chg="addSp modSp add mod">
        <pc:chgData name="Nick  Scala" userId="a47bba5c-8e8d-48b5-a12f-00d5832630c3" providerId="ADAL" clId="{DC58FC87-E596-4656-8AD7-E578D3631961}" dt="2023-12-05T13:35:29.161" v="180" actId="20577"/>
        <pc:sldMkLst>
          <pc:docMk/>
          <pc:sldMk cId="3647070367" sldId="2166"/>
        </pc:sldMkLst>
        <pc:spChg chg="mod">
          <ac:chgData name="Nick  Scala" userId="a47bba5c-8e8d-48b5-a12f-00d5832630c3" providerId="ADAL" clId="{DC58FC87-E596-4656-8AD7-E578D3631961}" dt="2023-12-05T13:32:17.596" v="101" actId="20577"/>
          <ac:spMkLst>
            <pc:docMk/>
            <pc:sldMk cId="3647070367" sldId="2166"/>
            <ac:spMk id="3" creationId="{4AD78149-1D30-D4E8-9C07-A6CB832D033B}"/>
          </ac:spMkLst>
        </pc:spChg>
        <pc:spChg chg="mod">
          <ac:chgData name="Nick  Scala" userId="a47bba5c-8e8d-48b5-a12f-00d5832630c3" providerId="ADAL" clId="{DC58FC87-E596-4656-8AD7-E578D3631961}" dt="2023-12-05T13:35:29.161" v="180" actId="20577"/>
          <ac:spMkLst>
            <pc:docMk/>
            <pc:sldMk cId="3647070367" sldId="2166"/>
            <ac:spMk id="4" creationId="{04509209-9F73-6EE9-1666-1ACA64DC7AF0}"/>
          </ac:spMkLst>
        </pc:spChg>
        <pc:picChg chg="add mod">
          <ac:chgData name="Nick  Scala" userId="a47bba5c-8e8d-48b5-a12f-00d5832630c3" providerId="ADAL" clId="{DC58FC87-E596-4656-8AD7-E578D3631961}" dt="2023-12-05T13:34:43.456" v="116" actId="1076"/>
          <ac:picMkLst>
            <pc:docMk/>
            <pc:sldMk cId="3647070367" sldId="2166"/>
            <ac:picMk id="5" creationId="{8B50B1E0-C4AE-6BE5-95DD-502270E285E7}"/>
          </ac:picMkLst>
        </pc:picChg>
      </pc:sldChg>
      <pc:sldChg chg="addSp delSp modSp add mod">
        <pc:chgData name="Nick  Scala" userId="a47bba5c-8e8d-48b5-a12f-00d5832630c3" providerId="ADAL" clId="{DC58FC87-E596-4656-8AD7-E578D3631961}" dt="2023-12-05T13:36:01.257" v="205" actId="20577"/>
        <pc:sldMkLst>
          <pc:docMk/>
          <pc:sldMk cId="2055453152" sldId="2167"/>
        </pc:sldMkLst>
        <pc:spChg chg="mod">
          <ac:chgData name="Nick  Scala" userId="a47bba5c-8e8d-48b5-a12f-00d5832630c3" providerId="ADAL" clId="{DC58FC87-E596-4656-8AD7-E578D3631961}" dt="2023-12-05T13:36:01.257" v="205" actId="20577"/>
          <ac:spMkLst>
            <pc:docMk/>
            <pc:sldMk cId="2055453152" sldId="2167"/>
            <ac:spMk id="4" creationId="{04509209-9F73-6EE9-1666-1ACA64DC7AF0}"/>
          </ac:spMkLst>
        </pc:spChg>
        <pc:picChg chg="del">
          <ac:chgData name="Nick  Scala" userId="a47bba5c-8e8d-48b5-a12f-00d5832630c3" providerId="ADAL" clId="{DC58FC87-E596-4656-8AD7-E578D3631961}" dt="2023-12-05T13:35:39.058" v="182" actId="478"/>
          <ac:picMkLst>
            <pc:docMk/>
            <pc:sldMk cId="2055453152" sldId="2167"/>
            <ac:picMk id="5" creationId="{8B50B1E0-C4AE-6BE5-95DD-502270E285E7}"/>
          </ac:picMkLst>
        </pc:picChg>
        <pc:picChg chg="add mod">
          <ac:chgData name="Nick  Scala" userId="a47bba5c-8e8d-48b5-a12f-00d5832630c3" providerId="ADAL" clId="{DC58FC87-E596-4656-8AD7-E578D3631961}" dt="2023-12-05T13:35:54.252" v="188" actId="14100"/>
          <ac:picMkLst>
            <pc:docMk/>
            <pc:sldMk cId="2055453152" sldId="2167"/>
            <ac:picMk id="6" creationId="{DBBF0EC1-D1F3-71EA-EEC3-AF977EE3A79C}"/>
          </ac:picMkLst>
        </pc:picChg>
      </pc:sldChg>
      <pc:sldChg chg="add del">
        <pc:chgData name="Nick  Scala" userId="a47bba5c-8e8d-48b5-a12f-00d5832630c3" providerId="ADAL" clId="{DC58FC87-E596-4656-8AD7-E578D3631961}" dt="2023-12-05T13:32:23.710" v="106"/>
        <pc:sldMkLst>
          <pc:docMk/>
          <pc:sldMk cId="2513458887" sldId="2167"/>
        </pc:sldMkLst>
      </pc:sldChg>
      <pc:sldChg chg="delSp modSp add mod">
        <pc:chgData name="Nick  Scala" userId="a47bba5c-8e8d-48b5-a12f-00d5832630c3" providerId="ADAL" clId="{DC58FC87-E596-4656-8AD7-E578D3631961}" dt="2023-12-05T13:39:24.829" v="671" actId="207"/>
        <pc:sldMkLst>
          <pc:docMk/>
          <pc:sldMk cId="651384933" sldId="2168"/>
        </pc:sldMkLst>
        <pc:spChg chg="mod">
          <ac:chgData name="Nick  Scala" userId="a47bba5c-8e8d-48b5-a12f-00d5832630c3" providerId="ADAL" clId="{DC58FC87-E596-4656-8AD7-E578D3631961}" dt="2023-12-05T13:39:24.829" v="671" actId="207"/>
          <ac:spMkLst>
            <pc:docMk/>
            <pc:sldMk cId="651384933" sldId="2168"/>
            <ac:spMk id="4" creationId="{04509209-9F73-6EE9-1666-1ACA64DC7AF0}"/>
          </ac:spMkLst>
        </pc:spChg>
        <pc:picChg chg="del">
          <ac:chgData name="Nick  Scala" userId="a47bba5c-8e8d-48b5-a12f-00d5832630c3" providerId="ADAL" clId="{DC58FC87-E596-4656-8AD7-E578D3631961}" dt="2023-12-05T13:36:44.681" v="207" actId="478"/>
          <ac:picMkLst>
            <pc:docMk/>
            <pc:sldMk cId="651384933" sldId="2168"/>
            <ac:picMk id="6" creationId="{DBBF0EC1-D1F3-71EA-EEC3-AF977EE3A79C}"/>
          </ac:picMkLst>
        </pc:picChg>
      </pc:sldChg>
      <pc:sldChg chg="add del">
        <pc:chgData name="Nick  Scala" userId="a47bba5c-8e8d-48b5-a12f-00d5832630c3" providerId="ADAL" clId="{DC58FC87-E596-4656-8AD7-E578D3631961}" dt="2023-12-05T13:32:23.710" v="106"/>
        <pc:sldMkLst>
          <pc:docMk/>
          <pc:sldMk cId="4131929379" sldId="21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73053-E9DC-4086-BBC9-32F5F577E2D0}" type="datetimeFigureOut">
              <a:rPr lang="en-US" smtClean="0"/>
              <a:t>12/4/2023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F2039-AE73-476F-95DB-11B814FBA14F}" type="slidenum">
              <a:rPr lang="en-US" smtClean="0"/>
              <a:t>‹#›</a:t>
            </a:fld>
            <a:endParaRPr lang="en-US" dirty="0"/>
          </a:p>
        </p:txBody>
      </p:sp>
    </p:spTree>
    <p:extLst>
      <p:ext uri="{BB962C8B-B14F-4D97-AF65-F5344CB8AC3E}">
        <p14:creationId xmlns:p14="http://schemas.microsoft.com/office/powerpoint/2010/main" val="61657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E4F78B-9EE2-3D44-ABBD-8A2E42A00F44}" type="slidenum">
              <a:rPr lang="en-US" smtClean="0"/>
              <a:t>2</a:t>
            </a:fld>
            <a:endParaRPr lang="en-US" dirty="0"/>
          </a:p>
        </p:txBody>
      </p:sp>
    </p:spTree>
    <p:extLst>
      <p:ext uri="{BB962C8B-B14F-4D97-AF65-F5344CB8AC3E}">
        <p14:creationId xmlns:p14="http://schemas.microsoft.com/office/powerpoint/2010/main" val="32427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02441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439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chambers.com/legal-rankings/occupational-safety-and-health-usa-nationwide-5:3367:12788:1"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002D-95E5-0EF5-CDBE-0F18F8486D3B}"/>
              </a:ext>
            </a:extLst>
          </p:cNvPr>
          <p:cNvSpPr>
            <a:spLocks noGrp="1"/>
          </p:cNvSpPr>
          <p:nvPr>
            <p:ph type="ctrTitle"/>
          </p:nvPr>
        </p:nvSpPr>
        <p:spPr>
          <a:xfrm>
            <a:off x="1523999" y="3195057"/>
            <a:ext cx="9144000" cy="1054575"/>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5BC616-1088-56BE-D368-268905DFF020}"/>
              </a:ext>
            </a:extLst>
          </p:cNvPr>
          <p:cNvSpPr>
            <a:spLocks noGrp="1"/>
          </p:cNvSpPr>
          <p:nvPr>
            <p:ph type="subTitle" idx="1"/>
          </p:nvPr>
        </p:nvSpPr>
        <p:spPr>
          <a:xfrm>
            <a:off x="1524000" y="4520700"/>
            <a:ext cx="9144000" cy="71051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5342BE-BAA4-15E2-D47F-F17A407761C0}"/>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C956E47F-9638-BF7F-C08B-BC20A2442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72402A-0BC8-5364-94C0-448426CF4C1A}"/>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14" name="Content Placeholder 13">
            <a:extLst>
              <a:ext uri="{FF2B5EF4-FFF2-40B4-BE49-F238E27FC236}">
                <a16:creationId xmlns:a16="http://schemas.microsoft.com/office/drawing/2014/main" id="{F3EA68E6-DCA5-C588-73CC-6DE856D19490}"/>
              </a:ext>
            </a:extLst>
          </p:cNvPr>
          <p:cNvSpPr>
            <a:spLocks noGrp="1"/>
          </p:cNvSpPr>
          <p:nvPr>
            <p:ph sz="quarter" idx="13"/>
          </p:nvPr>
        </p:nvSpPr>
        <p:spPr>
          <a:xfrm>
            <a:off x="1523999" y="5554233"/>
            <a:ext cx="9144000" cy="981075"/>
          </a:xfrm>
        </p:spPr>
        <p:txBody>
          <a:bodyPr/>
          <a:lstStyle>
            <a:lvl1pPr marL="0" indent="0" algn="ctr">
              <a:buNone/>
              <a:defRPr/>
            </a:lvl1pPr>
          </a:lstStyle>
          <a:p>
            <a:pPr lvl="0"/>
            <a:r>
              <a:rPr lang="en-US"/>
              <a:t>Click to edit Master text styles</a:t>
            </a:r>
          </a:p>
        </p:txBody>
      </p:sp>
      <p:sp>
        <p:nvSpPr>
          <p:cNvPr id="7" name="TextBox 6">
            <a:extLst>
              <a:ext uri="{FF2B5EF4-FFF2-40B4-BE49-F238E27FC236}">
                <a16:creationId xmlns:a16="http://schemas.microsoft.com/office/drawing/2014/main" id="{88809061-CA78-5647-E725-86852F7A9C9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pic>
        <p:nvPicPr>
          <p:cNvPr id="10" name="Picture 9" descr="Graphical user interface&#10;&#10;Description automatically generated with medium confidence">
            <a:extLst>
              <a:ext uri="{FF2B5EF4-FFF2-40B4-BE49-F238E27FC236}">
                <a16:creationId xmlns:a16="http://schemas.microsoft.com/office/drawing/2014/main" id="{EC4C4672-3612-DB54-B991-5A6A2C775C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32780" y="679"/>
            <a:ext cx="9526437" cy="3057986"/>
          </a:xfrm>
          <a:prstGeom prst="rect">
            <a:avLst/>
          </a:prstGeom>
        </p:spPr>
      </p:pic>
    </p:spTree>
    <p:extLst>
      <p:ext uri="{BB962C8B-B14F-4D97-AF65-F5344CB8AC3E}">
        <p14:creationId xmlns:p14="http://schemas.microsoft.com/office/powerpoint/2010/main" val="1629251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4AE2-86DB-282F-1F81-E7F2B6261E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A9AD66-8C83-D278-28EB-5DA35A3E1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F2253-EC02-6FA9-3544-D7FAE7ACF494}"/>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891D7F9F-F170-CA6B-1B0E-3A813D10FF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94B6EE-54CE-F1E3-F8A2-F1E6C61A374B}"/>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255377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E527A-A8C8-7F5E-FA8B-8102DCB16B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3B011A-52A0-CCA0-725B-03E14FCEF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A8350-5330-C333-36B1-05C2084E5FA2}"/>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33153135-6904-6CFA-24A1-865ADEFF1E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08EF53-0C3E-32EF-06B0-669693082D69}"/>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45774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2F15CD-EFAC-CF2D-9639-8B2B2A1FC7A1}"/>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6B64EFCC-A944-C2C7-BF2A-C8BB82A65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3A92-C8FD-42AD-7FF8-F2BB0245E57D}"/>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7" name="Rectangle 6">
            <a:extLst>
              <a:ext uri="{FF2B5EF4-FFF2-40B4-BE49-F238E27FC236}">
                <a16:creationId xmlns:a16="http://schemas.microsoft.com/office/drawing/2014/main" id="{1E6C1E83-E637-C99D-613E-C480DC666F98}"/>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380696" y="61669"/>
            <a:ext cx="930049" cy="669599"/>
            <a:chOff x="1345324" y="3720662"/>
            <a:chExt cx="1734207" cy="1240221"/>
          </a:xfrm>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0" name="Picture 9" descr="Text&#10;&#10;Description automatically generated">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graphicFrame>
        <p:nvGraphicFramePr>
          <p:cNvPr id="12" name="Table 7">
            <a:extLst>
              <a:ext uri="{FF2B5EF4-FFF2-40B4-BE49-F238E27FC236}">
                <a16:creationId xmlns:a16="http://schemas.microsoft.com/office/drawing/2014/main" id="{A4B1D23B-36D9-B8E5-7256-D0C3C04185F3}"/>
              </a:ext>
            </a:extLst>
          </p:cNvPr>
          <p:cNvGraphicFramePr>
            <a:graphicFrameLocks noGrp="1"/>
          </p:cNvGraphicFramePr>
          <p:nvPr userDrawn="1">
            <p:extLst>
              <p:ext uri="{D42A27DB-BD31-4B8C-83A1-F6EECF244321}">
                <p14:modId xmlns:p14="http://schemas.microsoft.com/office/powerpoint/2010/main" val="833078729"/>
              </p:ext>
            </p:extLst>
          </p:nvPr>
        </p:nvGraphicFramePr>
        <p:xfrm>
          <a:off x="230659" y="2441275"/>
          <a:ext cx="11813060" cy="3828865"/>
        </p:xfrm>
        <a:graphic>
          <a:graphicData uri="http://schemas.openxmlformats.org/drawingml/2006/table">
            <a:tbl>
              <a:tblPr firstRow="1" bandRow="1">
                <a:tableStyleId>{BC89EF96-8CEA-46FF-86C4-4CE0E7609802}</a:tableStyleId>
              </a:tblPr>
              <a:tblGrid>
                <a:gridCol w="5906530">
                  <a:extLst>
                    <a:ext uri="{9D8B030D-6E8A-4147-A177-3AD203B41FA5}">
                      <a16:colId xmlns:a16="http://schemas.microsoft.com/office/drawing/2014/main" val="3502649622"/>
                    </a:ext>
                  </a:extLst>
                </a:gridCol>
                <a:gridCol w="5906530">
                  <a:extLst>
                    <a:ext uri="{9D8B030D-6E8A-4147-A177-3AD203B41FA5}">
                      <a16:colId xmlns:a16="http://schemas.microsoft.com/office/drawing/2014/main" val="2904330491"/>
                    </a:ext>
                  </a:extLst>
                </a:gridCol>
              </a:tblGrid>
              <a:tr h="905774">
                <a:tc>
                  <a:txBody>
                    <a:bodyPr/>
                    <a:lstStyle/>
                    <a:p>
                      <a:pPr algn="ctr"/>
                      <a:r>
                        <a:rPr lang="en-US" sz="1800" b="1" u="sng" strike="noStrike" dirty="0">
                          <a:solidFill>
                            <a:srgbClr val="F28411"/>
                          </a:solidFill>
                          <a:effectLst/>
                        </a:rPr>
                        <a:t>MSHA’s 2022 in Review and 2023 Forecast</a:t>
                      </a:r>
                      <a:br>
                        <a:rPr lang="en-US" sz="1400" dirty="0"/>
                      </a:br>
                      <a:r>
                        <a:rPr lang="en-US" sz="1600" b="1" dirty="0">
                          <a:solidFill>
                            <a:srgbClr val="00337F"/>
                          </a:solidFill>
                          <a:effectLst/>
                        </a:rPr>
                        <a:t>Wednesday, February 15</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fontAlgn="base"/>
                      <a:r>
                        <a:rPr lang="en-US" sz="1800" b="1" u="sng" strike="noStrike" dirty="0">
                          <a:solidFill>
                            <a:srgbClr val="F28411"/>
                          </a:solidFill>
                          <a:effectLst/>
                        </a:rPr>
                        <a:t>Mid-Year MSHA Update and </a:t>
                      </a:r>
                    </a:p>
                    <a:p>
                      <a:pPr algn="ctr" fontAlgn="base"/>
                      <a:r>
                        <a:rPr lang="en-US" sz="1800" b="1" u="sng" strike="noStrike" dirty="0">
                          <a:solidFill>
                            <a:srgbClr val="F28411"/>
                          </a:solidFill>
                          <a:effectLst/>
                        </a:rPr>
                        <a:t>FMSHRC Significant Case Review</a:t>
                      </a:r>
                      <a:br>
                        <a:rPr lang="en-US" sz="1800" b="1" dirty="0">
                          <a:solidFill>
                            <a:srgbClr val="000000"/>
                          </a:solidFill>
                          <a:effectLst/>
                        </a:rPr>
                      </a:br>
                      <a:r>
                        <a:rPr lang="en-US" sz="1600" b="1" dirty="0">
                          <a:solidFill>
                            <a:srgbClr val="00337F"/>
                          </a:solidFill>
                          <a:effectLst/>
                        </a:rPr>
                        <a:t>Wednesday, July 19</a:t>
                      </a:r>
                      <a:r>
                        <a:rPr lang="en-US" sz="1600" b="1" baseline="30000" dirty="0">
                          <a:solidFill>
                            <a:srgbClr val="00337F"/>
                          </a:solidFill>
                          <a:effectLst/>
                        </a:rPr>
                        <a:t>th</a:t>
                      </a:r>
                      <a:r>
                        <a:rPr lang="en-US" sz="1600" b="1" dirty="0">
                          <a:solidFill>
                            <a:srgbClr val="00337F"/>
                          </a:solidFill>
                          <a:effectLst/>
                        </a:rPr>
                        <a:t>​</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526662313"/>
                  </a:ext>
                </a:extLst>
              </a:tr>
              <a:tr h="718066">
                <a:tc>
                  <a:txBody>
                    <a:bodyPr/>
                    <a:lstStyle/>
                    <a:p>
                      <a:pPr algn="ctr"/>
                      <a:r>
                        <a:rPr lang="en-US" sz="1800" b="1" u="sng" strike="noStrike" dirty="0">
                          <a:solidFill>
                            <a:srgbClr val="F28411"/>
                          </a:solidFill>
                          <a:effectLst/>
                        </a:rPr>
                        <a:t>MSHA Basis: The Mine Act and MSHA Inspection Powers</a:t>
                      </a:r>
                      <a:br>
                        <a:rPr lang="en-US" sz="1400" b="1" dirty="0">
                          <a:solidFill>
                            <a:srgbClr val="000000"/>
                          </a:solidFill>
                          <a:effectLst/>
                        </a:rPr>
                      </a:br>
                      <a:r>
                        <a:rPr lang="en-US" sz="1600" b="1" dirty="0">
                          <a:solidFill>
                            <a:srgbClr val="00337F"/>
                          </a:solidFill>
                          <a:effectLst/>
                        </a:rPr>
                        <a:t>Thursday, March 23</a:t>
                      </a:r>
                      <a:r>
                        <a:rPr lang="en-US" sz="1600" b="1" baseline="30000" dirty="0">
                          <a:solidFill>
                            <a:srgbClr val="00337F"/>
                          </a:solidFill>
                          <a:effectLst/>
                        </a:rPr>
                        <a:t>rd</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fontAlgn="base"/>
                      <a:r>
                        <a:rPr lang="en-US" sz="1800" b="1" u="sng" strike="noStrike" dirty="0">
                          <a:solidFill>
                            <a:srgbClr val="F28411"/>
                          </a:solidFill>
                          <a:effectLst/>
                        </a:rPr>
                        <a:t>Managing MSHA Complaint Investigations </a:t>
                      </a:r>
                    </a:p>
                    <a:p>
                      <a:pPr algn="ctr" fontAlgn="base"/>
                      <a:r>
                        <a:rPr lang="en-US" sz="1800" b="1" u="sng" strike="noStrike" dirty="0">
                          <a:solidFill>
                            <a:srgbClr val="F28411"/>
                          </a:solidFill>
                          <a:effectLst/>
                        </a:rPr>
                        <a:t>and 105(c) Complaints</a:t>
                      </a:r>
                      <a:endParaRPr lang="en-US" sz="1800" b="0" dirty="0">
                        <a:solidFill>
                          <a:srgbClr val="000000"/>
                        </a:solidFill>
                        <a:effectLst/>
                      </a:endParaRPr>
                    </a:p>
                    <a:p>
                      <a:pPr algn="ctr" fontAlgn="base"/>
                      <a:r>
                        <a:rPr lang="en-US" sz="1600" b="1" dirty="0">
                          <a:solidFill>
                            <a:srgbClr val="00337F"/>
                          </a:solidFill>
                          <a:effectLst/>
                        </a:rPr>
                        <a:t>Tuesday, September 12</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17630010"/>
                  </a:ext>
                </a:extLst>
              </a:tr>
              <a:tr h="1034521">
                <a:tc>
                  <a:txBody>
                    <a:bodyPr/>
                    <a:lstStyle/>
                    <a:p>
                      <a:pPr algn="ctr"/>
                      <a:r>
                        <a:rPr lang="en-US" sz="1800" b="1" u="sng" strike="noStrike" dirty="0">
                          <a:solidFill>
                            <a:srgbClr val="F28411"/>
                          </a:solidFill>
                          <a:effectLst/>
                        </a:rPr>
                        <a:t>Preparing for MSHA Serious </a:t>
                      </a:r>
                    </a:p>
                    <a:p>
                      <a:pPr algn="ctr"/>
                      <a:r>
                        <a:rPr lang="en-US" sz="1800" b="1" u="sng" strike="noStrike" dirty="0">
                          <a:solidFill>
                            <a:srgbClr val="F28411"/>
                          </a:solidFill>
                          <a:effectLst/>
                        </a:rPr>
                        <a:t>Accident and Fatality Investigations</a:t>
                      </a:r>
                      <a:br>
                        <a:rPr lang="en-US" sz="1400" dirty="0"/>
                      </a:br>
                      <a:r>
                        <a:rPr lang="en-US" sz="1600" b="1" dirty="0">
                          <a:solidFill>
                            <a:srgbClr val="00337F"/>
                          </a:solidFill>
                          <a:effectLst/>
                        </a:rPr>
                        <a:t>Tuesday, April 18</a:t>
                      </a:r>
                      <a:r>
                        <a:rPr lang="en-US" sz="1600" b="1" baseline="30000" dirty="0">
                          <a:solidFill>
                            <a:srgbClr val="00337F"/>
                          </a:solidFill>
                          <a:effectLst/>
                        </a:rPr>
                        <a:t>th</a:t>
                      </a:r>
                      <a:r>
                        <a:rPr lang="en-US" sz="1600" b="1" dirty="0">
                          <a:solidFill>
                            <a:srgbClr val="00337F"/>
                          </a:solidFill>
                          <a:effectLst/>
                        </a:rPr>
                        <a:t> </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fontAlgn="base"/>
                      <a:r>
                        <a:rPr lang="en-US" sz="1800" b="1" u="sng" strike="noStrike" dirty="0">
                          <a:solidFill>
                            <a:srgbClr val="F28411"/>
                          </a:solidFill>
                          <a:effectLst/>
                        </a:rPr>
                        <a:t>Tips and Strategies for Safety-Related </a:t>
                      </a:r>
                    </a:p>
                    <a:p>
                      <a:pPr algn="ctr" fontAlgn="base"/>
                      <a:r>
                        <a:rPr lang="en-US" sz="1800" b="1" u="sng" strike="noStrike" dirty="0">
                          <a:solidFill>
                            <a:srgbClr val="F28411"/>
                          </a:solidFill>
                          <a:effectLst/>
                        </a:rPr>
                        <a:t>Incident Investigation and Audit Reports</a:t>
                      </a:r>
                      <a:endParaRPr lang="en-US" sz="1800" b="0" dirty="0">
                        <a:solidFill>
                          <a:srgbClr val="000000"/>
                        </a:solidFill>
                        <a:effectLst/>
                      </a:endParaRPr>
                    </a:p>
                    <a:p>
                      <a:pPr algn="ctr" fontAlgn="base"/>
                      <a:r>
                        <a:rPr lang="en-US" sz="1600" b="1" dirty="0">
                          <a:solidFill>
                            <a:srgbClr val="00337F"/>
                          </a:solidFill>
                          <a:effectLst/>
                        </a:rPr>
                        <a:t>Thursday, October 5</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30785589"/>
                  </a:ext>
                </a:extLst>
              </a:tr>
              <a:tr h="1004650">
                <a:tc>
                  <a:txBody>
                    <a:bodyPr/>
                    <a:lstStyle/>
                    <a:p>
                      <a:pPr algn="ctr" fontAlgn="base"/>
                      <a:r>
                        <a:rPr lang="en-US" sz="1800" b="1" u="sng" strike="noStrike" dirty="0">
                          <a:solidFill>
                            <a:srgbClr val="F28411"/>
                          </a:solidFill>
                          <a:effectLst/>
                        </a:rPr>
                        <a:t>MSHA Jurisdiction: Where Does MSHA’s </a:t>
                      </a:r>
                    </a:p>
                    <a:p>
                      <a:pPr algn="ctr" fontAlgn="base"/>
                      <a:r>
                        <a:rPr lang="en-US" sz="1800" b="1" u="sng" strike="noStrike" dirty="0">
                          <a:solidFill>
                            <a:srgbClr val="F28411"/>
                          </a:solidFill>
                          <a:effectLst/>
                        </a:rPr>
                        <a:t>Authority Begin and OSHA’s End?</a:t>
                      </a:r>
                      <a:endParaRPr lang="en-US" sz="1800" b="0" dirty="0">
                        <a:solidFill>
                          <a:srgbClr val="000000"/>
                        </a:solidFill>
                        <a:effectLst/>
                      </a:endParaRPr>
                    </a:p>
                    <a:p>
                      <a:pPr algn="ctr" fontAlgn="base"/>
                      <a:r>
                        <a:rPr lang="en-US" sz="1600" b="1" dirty="0">
                          <a:solidFill>
                            <a:srgbClr val="00337F"/>
                          </a:solidFill>
                          <a:effectLst/>
                        </a:rPr>
                        <a:t>Tuesday, May 16</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tc>
                  <a:txBody>
                    <a:bodyPr/>
                    <a:lstStyle/>
                    <a:p>
                      <a:pPr algn="ctr" fontAlgn="base"/>
                      <a:r>
                        <a:rPr lang="en-US" sz="1800" b="1" u="sng" strike="noStrike" dirty="0">
                          <a:solidFill>
                            <a:srgbClr val="F28411"/>
                          </a:solidFill>
                          <a:effectLst/>
                        </a:rPr>
                        <a:t>Best Practices and Challenges of </a:t>
                      </a:r>
                    </a:p>
                    <a:p>
                      <a:pPr algn="ctr" fontAlgn="base"/>
                      <a:r>
                        <a:rPr lang="en-US" sz="1800" b="1" u="sng" strike="noStrike" dirty="0">
                          <a:solidFill>
                            <a:srgbClr val="F28411"/>
                          </a:solidFill>
                          <a:effectLst/>
                        </a:rPr>
                        <a:t>Multi-Operator MSHA Sites</a:t>
                      </a:r>
                      <a:endParaRPr lang="en-US" sz="1800" b="0" dirty="0">
                        <a:solidFill>
                          <a:srgbClr val="000000"/>
                        </a:solidFill>
                        <a:effectLst/>
                      </a:endParaRPr>
                    </a:p>
                    <a:p>
                      <a:pPr algn="ctr" fontAlgn="base"/>
                      <a:r>
                        <a:rPr lang="en-US" sz="1600" b="1" dirty="0">
                          <a:solidFill>
                            <a:srgbClr val="00337F"/>
                          </a:solidFill>
                          <a:effectLst/>
                        </a:rPr>
                        <a:t>Wednesday, November 15</a:t>
                      </a:r>
                      <a:r>
                        <a:rPr lang="en-US" sz="1600" b="1" baseline="30000" dirty="0">
                          <a:solidFill>
                            <a:srgbClr val="00337F"/>
                          </a:solidFill>
                          <a:effectLst/>
                        </a:rPr>
                        <a:t>th</a:t>
                      </a:r>
                      <a:endParaRPr lang="en-US" sz="16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61630446"/>
                  </a:ext>
                </a:extLst>
              </a:tr>
            </a:tbl>
          </a:graphicData>
        </a:graphic>
      </p:graphicFrame>
      <p:pic>
        <p:nvPicPr>
          <p:cNvPr id="19" name="Picture 18" descr="Graphical user interface&#10;&#10;Description automatically generated with medium confidence">
            <a:extLst>
              <a:ext uri="{FF2B5EF4-FFF2-40B4-BE49-F238E27FC236}">
                <a16:creationId xmlns:a16="http://schemas.microsoft.com/office/drawing/2014/main" id="{872A838A-FC89-41D3-98A3-6A3B17381D99}"/>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2827020" y="298991"/>
            <a:ext cx="6537960" cy="2048256"/>
          </a:xfrm>
          <a:prstGeom prst="rect">
            <a:avLst/>
          </a:prstGeom>
        </p:spPr>
      </p:pic>
    </p:spTree>
    <p:extLst>
      <p:ext uri="{BB962C8B-B14F-4D97-AF65-F5344CB8AC3E}">
        <p14:creationId xmlns:p14="http://schemas.microsoft.com/office/powerpoint/2010/main" val="2169814026"/>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601-DBE1-BF73-D56B-59B8BDB9EF0F}"/>
              </a:ext>
            </a:extLst>
          </p:cNvPr>
          <p:cNvSpPr>
            <a:spLocks noGrp="1"/>
          </p:cNvSpPr>
          <p:nvPr>
            <p:ph type="title" hasCustomPrompt="1"/>
          </p:nvPr>
        </p:nvSpPr>
        <p:spPr>
          <a:xfrm>
            <a:off x="838200" y="210064"/>
            <a:ext cx="10515600" cy="836141"/>
          </a:xfrm>
        </p:spPr>
        <p:txBody>
          <a:bodyPr>
            <a:normAutofit/>
          </a:bodyPr>
          <a:lstStyle>
            <a:lvl1pPr algn="ctr">
              <a:defRPr sz="4400" b="1" cap="small" baseline="0">
                <a:solidFill>
                  <a:srgbClr val="002060"/>
                </a:solidFill>
              </a:defRPr>
            </a:lvl1pPr>
          </a:lstStyle>
          <a:p>
            <a:r>
              <a:rPr lang="en-US" dirty="0"/>
              <a:t>Check Out Our Blogs</a:t>
            </a:r>
          </a:p>
        </p:txBody>
      </p:sp>
      <p:sp>
        <p:nvSpPr>
          <p:cNvPr id="3" name="Content Placeholder 2">
            <a:extLst>
              <a:ext uri="{FF2B5EF4-FFF2-40B4-BE49-F238E27FC236}">
                <a16:creationId xmlns:a16="http://schemas.microsoft.com/office/drawing/2014/main" id="{74BA0F62-FE77-E0A9-50A6-A6CA3F0F30D9}"/>
              </a:ext>
            </a:extLst>
          </p:cNvPr>
          <p:cNvSpPr>
            <a:spLocks noGrp="1"/>
          </p:cNvSpPr>
          <p:nvPr>
            <p:ph idx="1"/>
          </p:nvPr>
        </p:nvSpPr>
        <p:spPr>
          <a:xfrm>
            <a:off x="380696" y="1408784"/>
            <a:ext cx="11467697" cy="5068215"/>
          </a:xfrm>
        </p:spPr>
        <p:txBody>
          <a:bodyPr>
            <a:normAutofit/>
          </a:bodyPr>
          <a:lstStyle>
            <a:lvl1pPr>
              <a:defRPr sz="2800">
                <a:solidFill>
                  <a:schemeClr val="tx1">
                    <a:lumMod val="75000"/>
                    <a:lumOff val="25000"/>
                  </a:schemeClr>
                </a:solidFill>
              </a:defRPr>
            </a:lvl1pPr>
            <a:lvl2pPr marL="685800" indent="-228600">
              <a:buFont typeface="Calibri" panose="020F0502020204030204" pitchFamily="34" charset="0"/>
              <a:buChar char="̶"/>
              <a:defRPr sz="2800">
                <a:solidFill>
                  <a:schemeClr val="tx1">
                    <a:lumMod val="75000"/>
                    <a:lumOff val="25000"/>
                  </a:schemeClr>
                </a:solidFill>
              </a:defRPr>
            </a:lvl2pPr>
            <a:lvl3pPr>
              <a:defRPr sz="2800">
                <a:solidFill>
                  <a:schemeClr val="tx1">
                    <a:lumMod val="75000"/>
                    <a:lumOff val="25000"/>
                  </a:schemeClr>
                </a:solidFill>
              </a:defRPr>
            </a:lvl3pPr>
            <a:lvl4pPr marL="1600200" indent="-228600">
              <a:buFont typeface="Calibri" panose="020F0502020204030204" pitchFamily="34" charset="0"/>
              <a:buChar cha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2F15CD-EFAC-CF2D-9639-8B2B2A1FC7A1}"/>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6B64EFCC-A944-C2C7-BF2A-C8BB82A65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3A92-C8FD-42AD-7FF8-F2BB0245E57D}"/>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7" name="Rectangle 6">
            <a:extLst>
              <a:ext uri="{FF2B5EF4-FFF2-40B4-BE49-F238E27FC236}">
                <a16:creationId xmlns:a16="http://schemas.microsoft.com/office/drawing/2014/main" id="{1E6C1E83-E637-C99D-613E-C480DC666F98}"/>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380696" y="61669"/>
            <a:ext cx="930049" cy="669599"/>
            <a:chOff x="1345324" y="3720662"/>
            <a:chExt cx="1734207" cy="1240221"/>
          </a:xfrm>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0" name="Picture 9" descr="Text&#10;&#10;Description automatically generated">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pic>
        <p:nvPicPr>
          <p:cNvPr id="14" name="Picture 13">
            <a:extLst>
              <a:ext uri="{FF2B5EF4-FFF2-40B4-BE49-F238E27FC236}">
                <a16:creationId xmlns:a16="http://schemas.microsoft.com/office/drawing/2014/main" id="{C247B2D2-AF0B-D9FE-C684-07A444481F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5372" y="1278525"/>
            <a:ext cx="11771871" cy="5174166"/>
          </a:xfrm>
          <a:prstGeom prst="rect">
            <a:avLst/>
          </a:prstGeom>
        </p:spPr>
      </p:pic>
      <p:sp>
        <p:nvSpPr>
          <p:cNvPr id="15" name="Rectangle 14">
            <a:extLst>
              <a:ext uri="{FF2B5EF4-FFF2-40B4-BE49-F238E27FC236}">
                <a16:creationId xmlns:a16="http://schemas.microsoft.com/office/drawing/2014/main" id="{AFF6FCE7-BEC7-2572-D983-4D8C1800412C}"/>
              </a:ext>
            </a:extLst>
          </p:cNvPr>
          <p:cNvSpPr/>
          <p:nvPr userDrawn="1"/>
        </p:nvSpPr>
        <p:spPr>
          <a:xfrm>
            <a:off x="255372" y="1954064"/>
            <a:ext cx="5626444" cy="881448"/>
          </a:xfrm>
          <a:prstGeom prst="rect">
            <a:avLst/>
          </a:prstGeom>
          <a:solidFill>
            <a:srgbClr val="010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5B55A4F-59E7-42A6-F462-132014D6BC85}"/>
              </a:ext>
            </a:extLst>
          </p:cNvPr>
          <p:cNvSpPr/>
          <p:nvPr userDrawn="1"/>
        </p:nvSpPr>
        <p:spPr>
          <a:xfrm>
            <a:off x="6384323" y="1954064"/>
            <a:ext cx="5634682" cy="881448"/>
          </a:xfrm>
          <a:prstGeom prst="rect">
            <a:avLst/>
          </a:prstGeom>
          <a:solidFill>
            <a:srgbClr val="010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F960E76-8263-FD0F-7389-364814162061}"/>
              </a:ext>
            </a:extLst>
          </p:cNvPr>
          <p:cNvSpPr/>
          <p:nvPr userDrawn="1"/>
        </p:nvSpPr>
        <p:spPr>
          <a:xfrm>
            <a:off x="255372" y="4698027"/>
            <a:ext cx="5642920" cy="881448"/>
          </a:xfrm>
          <a:prstGeom prst="rect">
            <a:avLst/>
          </a:prstGeom>
          <a:solidFill>
            <a:srgbClr val="010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D1B1D63-B9F2-56F5-0A6F-9010644C93C1}"/>
              </a:ext>
            </a:extLst>
          </p:cNvPr>
          <p:cNvSpPr/>
          <p:nvPr userDrawn="1"/>
        </p:nvSpPr>
        <p:spPr>
          <a:xfrm>
            <a:off x="6376085" y="4698027"/>
            <a:ext cx="5642920" cy="881448"/>
          </a:xfrm>
          <a:prstGeom prst="rect">
            <a:avLst/>
          </a:prstGeom>
          <a:solidFill>
            <a:srgbClr val="0104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A4D3076-2038-73E3-E3EC-AB1B105DF2A1}"/>
              </a:ext>
            </a:extLst>
          </p:cNvPr>
          <p:cNvSpPr txBox="1"/>
          <p:nvPr userDrawn="1"/>
        </p:nvSpPr>
        <p:spPr>
          <a:xfrm>
            <a:off x="255372" y="2036729"/>
            <a:ext cx="5626444" cy="707886"/>
          </a:xfrm>
          <a:prstGeom prst="rect">
            <a:avLst/>
          </a:prstGeom>
          <a:noFill/>
        </p:spPr>
        <p:txBody>
          <a:bodyPr wrap="square" rtlCol="0">
            <a:spAutoFit/>
          </a:bodyPr>
          <a:lstStyle/>
          <a:p>
            <a:pPr algn="ctr"/>
            <a:r>
              <a:rPr lang="en-US" sz="3600" dirty="0">
                <a:solidFill>
                  <a:schemeClr val="bg1"/>
                </a:solidFill>
                <a:latin typeface="Impact" panose="020B0806030902050204" pitchFamily="34" charset="0"/>
              </a:rPr>
              <a:t>the</a:t>
            </a:r>
            <a:r>
              <a:rPr lang="en-US" sz="4000" dirty="0">
                <a:latin typeface="Impact" panose="020B0806030902050204" pitchFamily="34" charset="0"/>
              </a:rPr>
              <a:t> </a:t>
            </a:r>
            <a:r>
              <a:rPr lang="en-US" sz="4000" dirty="0">
                <a:solidFill>
                  <a:srgbClr val="F28411"/>
                </a:solidFill>
                <a:latin typeface="Impact" panose="020B0806030902050204" pitchFamily="34" charset="0"/>
              </a:rPr>
              <a:t>OSHA</a:t>
            </a:r>
            <a:r>
              <a:rPr lang="en-US" sz="4000" dirty="0">
                <a:latin typeface="Impact" panose="020B0806030902050204" pitchFamily="34" charset="0"/>
              </a:rPr>
              <a:t> </a:t>
            </a:r>
            <a:r>
              <a:rPr lang="en-US" sz="4000" dirty="0">
                <a:solidFill>
                  <a:schemeClr val="bg1"/>
                </a:solidFill>
                <a:latin typeface="Impact" panose="020B0806030902050204" pitchFamily="34" charset="0"/>
              </a:rPr>
              <a:t>Defense </a:t>
            </a:r>
            <a:r>
              <a:rPr lang="en-US" sz="3600" dirty="0">
                <a:solidFill>
                  <a:schemeClr val="bg1"/>
                </a:solidFill>
                <a:latin typeface="Impact" panose="020B0806030902050204" pitchFamily="34" charset="0"/>
              </a:rPr>
              <a:t>report</a:t>
            </a:r>
            <a:endParaRPr lang="en-US" sz="4000" dirty="0">
              <a:solidFill>
                <a:schemeClr val="bg1"/>
              </a:solidFill>
              <a:latin typeface="Impact" panose="020B0806030902050204" pitchFamily="34" charset="0"/>
            </a:endParaRPr>
          </a:p>
        </p:txBody>
      </p:sp>
      <p:sp>
        <p:nvSpPr>
          <p:cNvPr id="20" name="TextBox 19">
            <a:extLst>
              <a:ext uri="{FF2B5EF4-FFF2-40B4-BE49-F238E27FC236}">
                <a16:creationId xmlns:a16="http://schemas.microsoft.com/office/drawing/2014/main" id="{EA96BC04-5FD2-CC3A-F69E-A4B16D7EFF5B}"/>
              </a:ext>
            </a:extLst>
          </p:cNvPr>
          <p:cNvSpPr txBox="1"/>
          <p:nvPr userDrawn="1"/>
        </p:nvSpPr>
        <p:spPr>
          <a:xfrm>
            <a:off x="6392561" y="2037492"/>
            <a:ext cx="5605869" cy="707886"/>
          </a:xfrm>
          <a:prstGeom prst="rect">
            <a:avLst/>
          </a:prstGeom>
          <a:noFill/>
        </p:spPr>
        <p:txBody>
          <a:bodyPr wrap="square" rtlCol="0">
            <a:spAutoFit/>
          </a:bodyPr>
          <a:lstStyle/>
          <a:p>
            <a:pPr algn="ctr"/>
            <a:r>
              <a:rPr lang="en-US" sz="3600" spc="-100" baseline="0" dirty="0">
                <a:solidFill>
                  <a:schemeClr val="bg1"/>
                </a:solidFill>
                <a:latin typeface="Impact" panose="020B0806030902050204" pitchFamily="34" charset="0"/>
              </a:rPr>
              <a:t>the</a:t>
            </a:r>
            <a:r>
              <a:rPr lang="en-US" sz="4000" spc="-120" baseline="0" dirty="0">
                <a:latin typeface="Impact" panose="020B0806030902050204" pitchFamily="34" charset="0"/>
              </a:rPr>
              <a:t> </a:t>
            </a:r>
            <a:r>
              <a:rPr lang="en-US" sz="4000" spc="-120" baseline="0" dirty="0">
                <a:solidFill>
                  <a:srgbClr val="F28411"/>
                </a:solidFill>
                <a:latin typeface="Impact" panose="020B0806030902050204" pitchFamily="34" charset="0"/>
              </a:rPr>
              <a:t>EMPLOYER</a:t>
            </a:r>
            <a:r>
              <a:rPr lang="en-US" sz="4000" spc="-120" baseline="0" dirty="0">
                <a:latin typeface="Impact" panose="020B0806030902050204" pitchFamily="34" charset="0"/>
              </a:rPr>
              <a:t> </a:t>
            </a:r>
            <a:r>
              <a:rPr lang="en-US" sz="4000" spc="-120" baseline="0" dirty="0">
                <a:solidFill>
                  <a:schemeClr val="bg1"/>
                </a:solidFill>
                <a:latin typeface="Impact" panose="020B0806030902050204" pitchFamily="34" charset="0"/>
              </a:rPr>
              <a:t>Defense </a:t>
            </a:r>
            <a:r>
              <a:rPr lang="en-US" sz="3600" spc="-100" baseline="0" dirty="0">
                <a:solidFill>
                  <a:schemeClr val="bg1"/>
                </a:solidFill>
                <a:latin typeface="Impact" panose="020B0806030902050204" pitchFamily="34" charset="0"/>
              </a:rPr>
              <a:t>report</a:t>
            </a:r>
            <a:endParaRPr lang="en-US" sz="4000" spc="-100" baseline="0" dirty="0">
              <a:solidFill>
                <a:schemeClr val="bg1"/>
              </a:solidFill>
              <a:latin typeface="Impact" panose="020B0806030902050204" pitchFamily="34" charset="0"/>
            </a:endParaRPr>
          </a:p>
        </p:txBody>
      </p:sp>
      <p:sp>
        <p:nvSpPr>
          <p:cNvPr id="21" name="TextBox 20">
            <a:extLst>
              <a:ext uri="{FF2B5EF4-FFF2-40B4-BE49-F238E27FC236}">
                <a16:creationId xmlns:a16="http://schemas.microsoft.com/office/drawing/2014/main" id="{7C3F26A4-A24E-567F-5409-1BEB1675C49D}"/>
              </a:ext>
            </a:extLst>
          </p:cNvPr>
          <p:cNvSpPr txBox="1"/>
          <p:nvPr userDrawn="1"/>
        </p:nvSpPr>
        <p:spPr>
          <a:xfrm>
            <a:off x="255373" y="4789570"/>
            <a:ext cx="5626444" cy="707886"/>
          </a:xfrm>
          <a:prstGeom prst="rect">
            <a:avLst/>
          </a:prstGeom>
          <a:noFill/>
        </p:spPr>
        <p:txBody>
          <a:bodyPr wrap="square" rtlCol="0">
            <a:spAutoFit/>
          </a:bodyPr>
          <a:lstStyle/>
          <a:p>
            <a:pPr algn="ctr"/>
            <a:r>
              <a:rPr lang="en-US" sz="3600" spc="-100" baseline="0" dirty="0">
                <a:solidFill>
                  <a:schemeClr val="bg1"/>
                </a:solidFill>
                <a:latin typeface="Impact" panose="020B0806030902050204" pitchFamily="34" charset="0"/>
              </a:rPr>
              <a:t>the</a:t>
            </a:r>
            <a:r>
              <a:rPr lang="en-US" sz="4000" spc="-150" baseline="0" dirty="0">
                <a:solidFill>
                  <a:schemeClr val="bg1"/>
                </a:solidFill>
                <a:latin typeface="Impact" panose="020B0806030902050204" pitchFamily="34" charset="0"/>
              </a:rPr>
              <a:t> </a:t>
            </a:r>
            <a:r>
              <a:rPr lang="en-US" sz="4000" spc="-150" baseline="0" dirty="0">
                <a:solidFill>
                  <a:srgbClr val="F28411"/>
                </a:solidFill>
                <a:latin typeface="Impact" panose="020B0806030902050204" pitchFamily="34" charset="0"/>
              </a:rPr>
              <a:t>CAL/OSHA</a:t>
            </a:r>
            <a:r>
              <a:rPr lang="en-US" sz="4000" spc="-150" baseline="0" dirty="0">
                <a:latin typeface="Impact" panose="020B0806030902050204" pitchFamily="34" charset="0"/>
              </a:rPr>
              <a:t> </a:t>
            </a:r>
            <a:r>
              <a:rPr lang="en-US" sz="4000" spc="-150" baseline="0" dirty="0">
                <a:solidFill>
                  <a:schemeClr val="bg1"/>
                </a:solidFill>
                <a:latin typeface="Impact" panose="020B0806030902050204" pitchFamily="34" charset="0"/>
              </a:rPr>
              <a:t>Defense </a:t>
            </a:r>
            <a:r>
              <a:rPr lang="en-US" sz="3600" spc="-100" baseline="0" dirty="0">
                <a:solidFill>
                  <a:schemeClr val="bg1"/>
                </a:solidFill>
                <a:latin typeface="Impact" panose="020B0806030902050204" pitchFamily="34" charset="0"/>
              </a:rPr>
              <a:t>report</a:t>
            </a:r>
            <a:endParaRPr lang="en-US" sz="4000" spc="-100" baseline="0" dirty="0">
              <a:solidFill>
                <a:schemeClr val="bg1"/>
              </a:solidFill>
              <a:latin typeface="Impact" panose="020B0806030902050204" pitchFamily="34" charset="0"/>
            </a:endParaRPr>
          </a:p>
        </p:txBody>
      </p:sp>
      <p:sp>
        <p:nvSpPr>
          <p:cNvPr id="22" name="TextBox 21">
            <a:extLst>
              <a:ext uri="{FF2B5EF4-FFF2-40B4-BE49-F238E27FC236}">
                <a16:creationId xmlns:a16="http://schemas.microsoft.com/office/drawing/2014/main" id="{E1C3B47F-C0B9-6EEF-879A-C3C7BB909440}"/>
              </a:ext>
            </a:extLst>
          </p:cNvPr>
          <p:cNvSpPr txBox="1"/>
          <p:nvPr userDrawn="1"/>
        </p:nvSpPr>
        <p:spPr>
          <a:xfrm>
            <a:off x="6384323" y="4788161"/>
            <a:ext cx="5605870" cy="707886"/>
          </a:xfrm>
          <a:prstGeom prst="rect">
            <a:avLst/>
          </a:prstGeom>
          <a:noFill/>
        </p:spPr>
        <p:txBody>
          <a:bodyPr wrap="square" rtlCol="0">
            <a:spAutoFit/>
          </a:bodyPr>
          <a:lstStyle/>
          <a:p>
            <a:pPr algn="ctr"/>
            <a:r>
              <a:rPr lang="en-US" sz="3600" spc="0" baseline="0" dirty="0">
                <a:solidFill>
                  <a:schemeClr val="bg1"/>
                </a:solidFill>
                <a:latin typeface="Impact" panose="020B0806030902050204" pitchFamily="34" charset="0"/>
              </a:rPr>
              <a:t>the</a:t>
            </a:r>
            <a:r>
              <a:rPr lang="en-US" sz="4000" spc="0" baseline="0" dirty="0">
                <a:latin typeface="Impact" panose="020B0806030902050204" pitchFamily="34" charset="0"/>
              </a:rPr>
              <a:t> </a:t>
            </a:r>
            <a:r>
              <a:rPr lang="en-US" sz="4000" spc="0" baseline="0" dirty="0">
                <a:solidFill>
                  <a:srgbClr val="F28411"/>
                </a:solidFill>
                <a:latin typeface="Impact" panose="020B0806030902050204" pitchFamily="34" charset="0"/>
              </a:rPr>
              <a:t>MSHA</a:t>
            </a:r>
            <a:r>
              <a:rPr lang="en-US" sz="4000" spc="0" baseline="0" dirty="0">
                <a:latin typeface="Impact" panose="020B0806030902050204" pitchFamily="34" charset="0"/>
              </a:rPr>
              <a:t> </a:t>
            </a:r>
            <a:r>
              <a:rPr lang="en-US" sz="4000" spc="0" baseline="0" dirty="0">
                <a:solidFill>
                  <a:schemeClr val="bg1"/>
                </a:solidFill>
                <a:latin typeface="Impact" panose="020B0806030902050204" pitchFamily="34" charset="0"/>
              </a:rPr>
              <a:t>Defense </a:t>
            </a:r>
            <a:r>
              <a:rPr lang="en-US" sz="3600" spc="0" baseline="0" dirty="0">
                <a:solidFill>
                  <a:schemeClr val="bg1"/>
                </a:solidFill>
                <a:latin typeface="Impact" panose="020B0806030902050204" pitchFamily="34" charset="0"/>
              </a:rPr>
              <a:t>report</a:t>
            </a:r>
            <a:endParaRPr lang="en-US" sz="4000" spc="0" baseline="0" dirty="0">
              <a:solidFill>
                <a:schemeClr val="bg1"/>
              </a:solidFill>
              <a:latin typeface="Impact" panose="020B0806030902050204" pitchFamily="34" charset="0"/>
            </a:endParaRPr>
          </a:p>
        </p:txBody>
      </p:sp>
    </p:spTree>
    <p:extLst>
      <p:ext uri="{BB962C8B-B14F-4D97-AF65-F5344CB8AC3E}">
        <p14:creationId xmlns:p14="http://schemas.microsoft.com/office/powerpoint/2010/main" val="2632681243"/>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2" descr="A picture containing outdoor, ground, nature&#10;&#10;Description automatically generated">
            <a:extLst>
              <a:ext uri="{FF2B5EF4-FFF2-40B4-BE49-F238E27FC236}">
                <a16:creationId xmlns:a16="http://schemas.microsoft.com/office/drawing/2014/main" id="{35EC77B3-267A-0B0E-DE92-2AE216F7E26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3272"/>
            <a:ext cx="12191998" cy="3015049"/>
          </a:xfrm>
          <a:prstGeom prst="rect">
            <a:avLst/>
          </a:prstGeom>
        </p:spPr>
      </p:pic>
      <p:sp>
        <p:nvSpPr>
          <p:cNvPr id="2" name="Title 1">
            <a:extLst>
              <a:ext uri="{FF2B5EF4-FFF2-40B4-BE49-F238E27FC236}">
                <a16:creationId xmlns:a16="http://schemas.microsoft.com/office/drawing/2014/main" id="{1BB4002D-95E5-0EF5-CDBE-0F18F8486D3B}"/>
              </a:ext>
            </a:extLst>
          </p:cNvPr>
          <p:cNvSpPr>
            <a:spLocks noGrp="1"/>
          </p:cNvSpPr>
          <p:nvPr>
            <p:ph type="ctrTitle"/>
          </p:nvPr>
        </p:nvSpPr>
        <p:spPr>
          <a:xfrm>
            <a:off x="1523999" y="3466125"/>
            <a:ext cx="9144000" cy="1054575"/>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D05BC616-1088-56BE-D368-268905DFF020}"/>
              </a:ext>
            </a:extLst>
          </p:cNvPr>
          <p:cNvSpPr>
            <a:spLocks noGrp="1"/>
          </p:cNvSpPr>
          <p:nvPr>
            <p:ph type="subTitle" idx="1"/>
          </p:nvPr>
        </p:nvSpPr>
        <p:spPr>
          <a:xfrm>
            <a:off x="1524000" y="4682209"/>
            <a:ext cx="9144000" cy="710514"/>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5342BE-BAA4-15E2-D47F-F17A407761C0}"/>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C956E47F-9638-BF7F-C08B-BC20A2442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72402A-0BC8-5364-94C0-448426CF4C1A}"/>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14" name="Content Placeholder 13">
            <a:extLst>
              <a:ext uri="{FF2B5EF4-FFF2-40B4-BE49-F238E27FC236}">
                <a16:creationId xmlns:a16="http://schemas.microsoft.com/office/drawing/2014/main" id="{F3EA68E6-DCA5-C588-73CC-6DE856D19490}"/>
              </a:ext>
            </a:extLst>
          </p:cNvPr>
          <p:cNvSpPr>
            <a:spLocks noGrp="1"/>
          </p:cNvSpPr>
          <p:nvPr>
            <p:ph sz="quarter" idx="13"/>
          </p:nvPr>
        </p:nvSpPr>
        <p:spPr>
          <a:xfrm>
            <a:off x="1523999" y="5554233"/>
            <a:ext cx="9144000" cy="981075"/>
          </a:xfrm>
        </p:spPr>
        <p:txBody>
          <a:bodyPr/>
          <a:lstStyle>
            <a:lvl1pPr marL="0" indent="0" algn="ctr">
              <a:buNone/>
              <a:defRPr/>
            </a:lvl1pPr>
          </a:lstStyle>
          <a:p>
            <a:pPr lvl="0"/>
            <a:r>
              <a:rPr lang="en-US"/>
              <a:t>Click to edit Master text styles</a:t>
            </a:r>
          </a:p>
        </p:txBody>
      </p:sp>
      <p:sp>
        <p:nvSpPr>
          <p:cNvPr id="7" name="TextBox 6">
            <a:extLst>
              <a:ext uri="{FF2B5EF4-FFF2-40B4-BE49-F238E27FC236}">
                <a16:creationId xmlns:a16="http://schemas.microsoft.com/office/drawing/2014/main" id="{88809061-CA78-5647-E725-86852F7A9C9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grpSp>
        <p:nvGrpSpPr>
          <p:cNvPr id="9" name="Group 8">
            <a:extLst>
              <a:ext uri="{FF2B5EF4-FFF2-40B4-BE49-F238E27FC236}">
                <a16:creationId xmlns:a16="http://schemas.microsoft.com/office/drawing/2014/main" id="{5E5E1EF0-B2EE-6C17-7918-5D70A6725B02}"/>
              </a:ext>
            </a:extLst>
          </p:cNvPr>
          <p:cNvGrpSpPr>
            <a:grpSpLocks noChangeAspect="1"/>
          </p:cNvGrpSpPr>
          <p:nvPr userDrawn="1"/>
        </p:nvGrpSpPr>
        <p:grpSpPr>
          <a:xfrm>
            <a:off x="1196238" y="2020446"/>
            <a:ext cx="1996555" cy="1437441"/>
            <a:chOff x="1345324" y="3720662"/>
            <a:chExt cx="1734207" cy="1240221"/>
          </a:xfrm>
        </p:grpSpPr>
        <p:sp>
          <p:nvSpPr>
            <p:cNvPr id="11" name="TextBox 10">
              <a:extLst>
                <a:ext uri="{FF2B5EF4-FFF2-40B4-BE49-F238E27FC236}">
                  <a16:creationId xmlns:a16="http://schemas.microsoft.com/office/drawing/2014/main" id="{0AD318FE-2A27-AAB9-C364-64FA8C18B48D}"/>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2" name="Picture 11" descr="Text&#10;&#10;Description automatically generated">
              <a:extLst>
                <a:ext uri="{FF2B5EF4-FFF2-40B4-BE49-F238E27FC236}">
                  <a16:creationId xmlns:a16="http://schemas.microsoft.com/office/drawing/2014/main" id="{971D4D42-CF3D-0855-0DE1-867D251C721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6" name="TextBox 15">
            <a:extLst>
              <a:ext uri="{FF2B5EF4-FFF2-40B4-BE49-F238E27FC236}">
                <a16:creationId xmlns:a16="http://schemas.microsoft.com/office/drawing/2014/main" id="{A2D1B618-3575-8F94-BFA9-4949F0C55E4D}"/>
              </a:ext>
            </a:extLst>
          </p:cNvPr>
          <p:cNvSpPr txBox="1"/>
          <p:nvPr userDrawn="1"/>
        </p:nvSpPr>
        <p:spPr>
          <a:xfrm>
            <a:off x="7947757" y="2020446"/>
            <a:ext cx="3033928" cy="1437441"/>
          </a:xfrm>
          <a:prstGeom prst="rect">
            <a:avLst/>
          </a:prstGeom>
          <a:solidFill>
            <a:schemeClr val="bg1"/>
          </a:solidFill>
          <a:ln>
            <a:solidFill>
              <a:srgbClr val="5B759B"/>
            </a:solidFill>
          </a:ln>
        </p:spPr>
        <p:txBody>
          <a:bodyPr wrap="square" rtlCol="0">
            <a:spAutoFit/>
          </a:bodyPr>
          <a:lstStyle/>
          <a:p>
            <a:endParaRPr lang="en-US" dirty="0"/>
          </a:p>
        </p:txBody>
      </p:sp>
      <p:pic>
        <p:nvPicPr>
          <p:cNvPr id="19" name="Picture 18" descr="A black background with white text&#10;&#10;Description automatically generated">
            <a:extLst>
              <a:ext uri="{FF2B5EF4-FFF2-40B4-BE49-F238E27FC236}">
                <a16:creationId xmlns:a16="http://schemas.microsoft.com/office/drawing/2014/main" id="{6CC05F35-426B-FD31-B0B0-49B931F3E8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98328" y="2486508"/>
            <a:ext cx="3048006" cy="646177"/>
          </a:xfrm>
          <a:prstGeom prst="rect">
            <a:avLst/>
          </a:prstGeom>
        </p:spPr>
      </p:pic>
    </p:spTree>
    <p:extLst>
      <p:ext uri="{BB962C8B-B14F-4D97-AF65-F5344CB8AC3E}">
        <p14:creationId xmlns:p14="http://schemas.microsoft.com/office/powerpoint/2010/main" val="2233462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picture containing outdoor, ground, nature&#10;&#10;Description automatically generated">
            <a:extLst>
              <a:ext uri="{FF2B5EF4-FFF2-40B4-BE49-F238E27FC236}">
                <a16:creationId xmlns:a16="http://schemas.microsoft.com/office/drawing/2014/main" id="{ABEAA5BA-373F-2E0C-9C47-14129A6369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1998" cy="6858000"/>
          </a:xfrm>
          <a:prstGeom prst="rect">
            <a:avLst/>
          </a:prstGeom>
        </p:spPr>
      </p:pic>
      <p:sp>
        <p:nvSpPr>
          <p:cNvPr id="2" name="Title 1">
            <a:extLst>
              <a:ext uri="{FF2B5EF4-FFF2-40B4-BE49-F238E27FC236}">
                <a16:creationId xmlns:a16="http://schemas.microsoft.com/office/drawing/2014/main" id="{87B26E4B-6E73-B40B-D0F1-0FC87D2157AE}"/>
              </a:ext>
            </a:extLst>
          </p:cNvPr>
          <p:cNvSpPr>
            <a:spLocks noGrp="1"/>
          </p:cNvSpPr>
          <p:nvPr>
            <p:ph type="title"/>
          </p:nvPr>
        </p:nvSpPr>
        <p:spPr>
          <a:xfrm>
            <a:off x="-1" y="2932669"/>
            <a:ext cx="12191999" cy="939115"/>
          </a:xfrm>
          <a:solidFill>
            <a:schemeClr val="bg1">
              <a:alpha val="88000"/>
            </a:schemeClr>
          </a:solidFill>
        </p:spPr>
        <p:txBody>
          <a:bodyPr anchor="ctr"/>
          <a:lstStyle>
            <a:lvl1pPr>
              <a:defRPr sz="6000">
                <a:solidFill>
                  <a:schemeClr val="accent1">
                    <a:lumMod val="50000"/>
                  </a:schemeClr>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E1E30DB-392F-8E39-BF1B-08629F98375B}"/>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950B81DC-C831-C960-5744-259164838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9D9822-2143-89E8-8D56-C29432ABACB3}"/>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2842616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601-DBE1-BF73-D56B-59B8BDB9EF0F}"/>
              </a:ext>
            </a:extLst>
          </p:cNvPr>
          <p:cNvSpPr>
            <a:spLocks noGrp="1"/>
          </p:cNvSpPr>
          <p:nvPr>
            <p:ph type="title"/>
          </p:nvPr>
        </p:nvSpPr>
        <p:spPr>
          <a:xfrm>
            <a:off x="838200" y="210064"/>
            <a:ext cx="10515600" cy="1050325"/>
          </a:xfrm>
        </p:spPr>
        <p:txBody>
          <a:bodyPr>
            <a:normAutofit/>
          </a:bodyPr>
          <a:lstStyle>
            <a:lvl1pPr algn="ctr">
              <a:defRPr sz="4000" b="1" cap="small" baseline="0">
                <a:solidFill>
                  <a:srgbClr val="0020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BA0F62-FE77-E0A9-50A6-A6CA3F0F30D9}"/>
              </a:ext>
            </a:extLst>
          </p:cNvPr>
          <p:cNvSpPr>
            <a:spLocks noGrp="1"/>
          </p:cNvSpPr>
          <p:nvPr>
            <p:ph idx="1"/>
          </p:nvPr>
        </p:nvSpPr>
        <p:spPr>
          <a:xfrm>
            <a:off x="380696" y="1408784"/>
            <a:ext cx="11467697" cy="5068215"/>
          </a:xfrm>
        </p:spPr>
        <p:txBody>
          <a:bodyPr>
            <a:normAutofit/>
          </a:bodyPr>
          <a:lstStyle>
            <a:lvl1pPr>
              <a:defRPr sz="2800">
                <a:solidFill>
                  <a:schemeClr val="tx1">
                    <a:lumMod val="75000"/>
                    <a:lumOff val="25000"/>
                  </a:schemeClr>
                </a:solidFill>
              </a:defRPr>
            </a:lvl1pPr>
            <a:lvl2pPr marL="685800" indent="-228600">
              <a:buFont typeface="Calibri" panose="020F0502020204030204" pitchFamily="34" charset="0"/>
              <a:buChar char="̶"/>
              <a:defRPr sz="2800">
                <a:solidFill>
                  <a:schemeClr val="tx1">
                    <a:lumMod val="75000"/>
                    <a:lumOff val="25000"/>
                  </a:schemeClr>
                </a:solidFill>
              </a:defRPr>
            </a:lvl2pPr>
            <a:lvl3pPr>
              <a:defRPr sz="2800">
                <a:solidFill>
                  <a:schemeClr val="tx1">
                    <a:lumMod val="75000"/>
                    <a:lumOff val="25000"/>
                  </a:schemeClr>
                </a:solidFill>
              </a:defRPr>
            </a:lvl3pPr>
            <a:lvl4pPr marL="1600200" indent="-228600">
              <a:buFont typeface="Calibri" panose="020F0502020204030204" pitchFamily="34" charset="0"/>
              <a:buChar cha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2F15CD-EFAC-CF2D-9639-8B2B2A1FC7A1}"/>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6B64EFCC-A944-C2C7-BF2A-C8BB82A65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3A92-C8FD-42AD-7FF8-F2BB0245E57D}"/>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7" name="Rectangle 6">
            <a:extLst>
              <a:ext uri="{FF2B5EF4-FFF2-40B4-BE49-F238E27FC236}">
                <a16:creationId xmlns:a16="http://schemas.microsoft.com/office/drawing/2014/main" id="{1E6C1E83-E637-C99D-613E-C480DC666F98}"/>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380696" y="61669"/>
            <a:ext cx="930049" cy="669599"/>
            <a:chOff x="1345324" y="3720662"/>
            <a:chExt cx="1734207" cy="1240221"/>
          </a:xfrm>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0" name="Picture 9" descr="Text&#10;&#10;Description automatically generated">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912268810"/>
      </p:ext>
    </p:extLst>
  </p:cSld>
  <p:clrMapOvr>
    <a:masterClrMapping/>
  </p:clrMapOvr>
  <p:extLst>
    <p:ext uri="{DCECCB84-F9BA-43D5-87BE-67443E8EF086}">
      <p15:sldGuideLst xmlns:p15="http://schemas.microsoft.com/office/powerpoint/2012/main">
        <p15:guide id="2" pos="528" userDrawn="1">
          <p15:clr>
            <a:srgbClr val="FBAE40"/>
          </p15:clr>
        </p15:guide>
        <p15:guide id="3" pos="7152" userDrawn="1">
          <p15:clr>
            <a:srgbClr val="FBAE40"/>
          </p15:clr>
        </p15:guide>
        <p15:guide id="6"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62F15CD-EFAC-CF2D-9639-8B2B2A1FC7A1}"/>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6B64EFCC-A944-C2C7-BF2A-C8BB82A65E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663A92-C8FD-42AD-7FF8-F2BB0245E57D}"/>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7" name="Rectangle 6">
            <a:extLst>
              <a:ext uri="{FF2B5EF4-FFF2-40B4-BE49-F238E27FC236}">
                <a16:creationId xmlns:a16="http://schemas.microsoft.com/office/drawing/2014/main" id="{1E6C1E83-E637-C99D-613E-C480DC666F98}"/>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380696" y="61669"/>
            <a:ext cx="930049" cy="669599"/>
            <a:chOff x="1345324" y="3720662"/>
            <a:chExt cx="1734207" cy="1240221"/>
          </a:xfrm>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0" name="Picture 9" descr="Text&#10;&#10;Description automatically generated">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pic>
        <p:nvPicPr>
          <p:cNvPr id="12" name="Picture 11">
            <a:extLst>
              <a:ext uri="{FF2B5EF4-FFF2-40B4-BE49-F238E27FC236}">
                <a16:creationId xmlns:a16="http://schemas.microsoft.com/office/drawing/2014/main" id="{8971DCBE-B748-7F5F-FCDC-CE165F5C6AA1}"/>
              </a:ext>
            </a:extLst>
          </p:cNvPr>
          <p:cNvPicPr>
            <a:picLocks noChangeAspect="1"/>
          </p:cNvPicPr>
          <p:nvPr userDrawn="1"/>
        </p:nvPicPr>
        <p:blipFill rotWithShape="1">
          <a:blip r:embed="rId3"/>
          <a:srcRect l="4804" t="9290" b="4644"/>
          <a:stretch/>
        </p:blipFill>
        <p:spPr>
          <a:xfrm>
            <a:off x="2773740" y="657554"/>
            <a:ext cx="6644520" cy="4511096"/>
          </a:xfrm>
          <a:prstGeom prst="rect">
            <a:avLst/>
          </a:prstGeom>
        </p:spPr>
      </p:pic>
      <p:sp>
        <p:nvSpPr>
          <p:cNvPr id="13" name="TextBox 12">
            <a:extLst>
              <a:ext uri="{FF2B5EF4-FFF2-40B4-BE49-F238E27FC236}">
                <a16:creationId xmlns:a16="http://schemas.microsoft.com/office/drawing/2014/main" id="{F939C46F-BD90-45B1-F477-A222A3F9EF7C}"/>
              </a:ext>
            </a:extLst>
          </p:cNvPr>
          <p:cNvSpPr txBox="1"/>
          <p:nvPr userDrawn="1"/>
        </p:nvSpPr>
        <p:spPr>
          <a:xfrm>
            <a:off x="438539" y="5385327"/>
            <a:ext cx="11308702" cy="861774"/>
          </a:xfrm>
          <a:prstGeom prst="rect">
            <a:avLst/>
          </a:prstGeom>
          <a:noFill/>
        </p:spPr>
        <p:txBody>
          <a:bodyPr wrap="square">
            <a:spAutoFit/>
          </a:bodyPr>
          <a:lstStyle/>
          <a:p>
            <a:pPr algn="ctr">
              <a:lnSpc>
                <a:spcPts val="3000"/>
              </a:lnSpc>
            </a:pPr>
            <a:r>
              <a:rPr lang="en-US" sz="2450" b="1" spc="-80" dirty="0">
                <a:solidFill>
                  <a:srgbClr val="002060"/>
                </a:solidFill>
              </a:rPr>
              <a:t>Conn Maciel Carey is honored to announce that the firm has been recognized by Chambers</a:t>
            </a:r>
            <a:br>
              <a:rPr lang="en-US" sz="2450" b="1" spc="-80" dirty="0">
                <a:solidFill>
                  <a:srgbClr val="002060"/>
                </a:solidFill>
              </a:rPr>
            </a:br>
            <a:r>
              <a:rPr lang="en-US" sz="2450" b="1" spc="-80" dirty="0">
                <a:solidFill>
                  <a:srgbClr val="002060"/>
                </a:solidFill>
              </a:rPr>
              <a:t>as 1 of only 3 national law firms ranked in </a:t>
            </a:r>
            <a:r>
              <a:rPr lang="en-US" sz="2450" b="1" spc="-80" dirty="0">
                <a:solidFill>
                  <a:srgbClr val="F07D00"/>
                </a:solidFill>
                <a:hlinkClick r:id="rId4">
                  <a:extLst>
                    <a:ext uri="{A12FA001-AC4F-418D-AE19-62706E023703}">
                      <ahyp:hlinkClr xmlns:ahyp="http://schemas.microsoft.com/office/drawing/2018/hyperlinkcolor" val="tx"/>
                    </a:ext>
                  </a:extLst>
                </a:hlinkClick>
              </a:rPr>
              <a:t>Band 1 for Occupational Safety &amp; Health Law</a:t>
            </a:r>
            <a:endParaRPr lang="en-US" sz="2450" b="1" spc="-80" dirty="0"/>
          </a:p>
        </p:txBody>
      </p:sp>
    </p:spTree>
    <p:extLst>
      <p:ext uri="{BB962C8B-B14F-4D97-AF65-F5344CB8AC3E}">
        <p14:creationId xmlns:p14="http://schemas.microsoft.com/office/powerpoint/2010/main" val="2783841289"/>
      </p:ext>
    </p:extLst>
  </p:cSld>
  <p:clrMapOvr>
    <a:masterClrMapping/>
  </p:clrMapOvr>
  <p:extLst>
    <p:ext uri="{DCECCB84-F9BA-43D5-87BE-67443E8EF086}">
      <p15:sldGuideLst xmlns:p15="http://schemas.microsoft.com/office/powerpoint/2012/main">
        <p15:guide id="2" pos="528" userDrawn="1">
          <p15:clr>
            <a:srgbClr val="FBAE40"/>
          </p15:clr>
        </p15:guide>
        <p15:guide id="3" pos="7152" userDrawn="1">
          <p15:clr>
            <a:srgbClr val="FBAE40"/>
          </p15:clr>
        </p15:guide>
        <p15:guide id="6"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5171-73C3-59C9-A14D-A0516EBBA3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73C46-3990-62B3-70BE-D20885195E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767A0C-493F-EFD8-588F-B61BD97EE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17F02-18D0-C740-67F5-DB155C535A0D}"/>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6" name="Footer Placeholder 5">
            <a:extLst>
              <a:ext uri="{FF2B5EF4-FFF2-40B4-BE49-F238E27FC236}">
                <a16:creationId xmlns:a16="http://schemas.microsoft.com/office/drawing/2014/main" id="{D64DBF13-C06A-2FB5-EBE6-2E4FC2CB67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D16D93-7A34-2596-F32B-FA61F1A84A7F}"/>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8" name="Rectangle 7">
            <a:extLst>
              <a:ext uri="{FF2B5EF4-FFF2-40B4-BE49-F238E27FC236}">
                <a16:creationId xmlns:a16="http://schemas.microsoft.com/office/drawing/2014/main" id="{5C59021C-1CD7-3C5E-DB91-E0728FF0E2C6}"/>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9A8A9973-0865-DBCE-0AFC-A31F7C5345DA}"/>
              </a:ext>
            </a:extLst>
          </p:cNvPr>
          <p:cNvGrpSpPr>
            <a:grpSpLocks noChangeAspect="1"/>
          </p:cNvGrpSpPr>
          <p:nvPr userDrawn="1"/>
        </p:nvGrpSpPr>
        <p:grpSpPr>
          <a:xfrm>
            <a:off x="380696" y="61669"/>
            <a:ext cx="930049" cy="669599"/>
            <a:chOff x="1345324" y="3720662"/>
            <a:chExt cx="1734207" cy="1240221"/>
          </a:xfrm>
        </p:grpSpPr>
        <p:sp>
          <p:nvSpPr>
            <p:cNvPr id="10" name="TextBox 9">
              <a:extLst>
                <a:ext uri="{FF2B5EF4-FFF2-40B4-BE49-F238E27FC236}">
                  <a16:creationId xmlns:a16="http://schemas.microsoft.com/office/drawing/2014/main" id="{CC9E3576-C987-248A-2D74-6F762DB2F312}"/>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1" name="Picture 10" descr="Text&#10;&#10;Description automatically generated">
              <a:extLst>
                <a:ext uri="{FF2B5EF4-FFF2-40B4-BE49-F238E27FC236}">
                  <a16:creationId xmlns:a16="http://schemas.microsoft.com/office/drawing/2014/main" id="{C269C2F1-F7E6-C072-12DC-8F3CFFC41DE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2" name="TextBox 11">
            <a:extLst>
              <a:ext uri="{FF2B5EF4-FFF2-40B4-BE49-F238E27FC236}">
                <a16:creationId xmlns:a16="http://schemas.microsoft.com/office/drawing/2014/main" id="{5EE28C58-A548-C97F-EE01-EB76165412DA}"/>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19595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12EFD-D829-A26D-3FC3-9B81A085A3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A6CB2-6663-8541-6366-5C74D7DBF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62111-8B4C-7FD0-CC8C-46A107FA1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DE7EA-F5A7-19A1-8625-11B30E016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2A81D-A829-5ACF-6AB3-170DBCC515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392BC5-24BB-8AA0-6703-25AE6D0006C1}"/>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8" name="Footer Placeholder 7">
            <a:extLst>
              <a:ext uri="{FF2B5EF4-FFF2-40B4-BE49-F238E27FC236}">
                <a16:creationId xmlns:a16="http://schemas.microsoft.com/office/drawing/2014/main" id="{6B682B26-72C1-33B7-FEF3-99CE5BAF2C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BB23507-B35E-F283-02E8-5F727F8FC9E0}"/>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10" name="Rectangle 9">
            <a:extLst>
              <a:ext uri="{FF2B5EF4-FFF2-40B4-BE49-F238E27FC236}">
                <a16:creationId xmlns:a16="http://schemas.microsoft.com/office/drawing/2014/main" id="{A6A39C71-5214-20D4-C7D3-737229015421}"/>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B3561484-C31B-1F19-D46C-0E3835B13D07}"/>
              </a:ext>
            </a:extLst>
          </p:cNvPr>
          <p:cNvGrpSpPr>
            <a:grpSpLocks noChangeAspect="1"/>
          </p:cNvGrpSpPr>
          <p:nvPr userDrawn="1"/>
        </p:nvGrpSpPr>
        <p:grpSpPr>
          <a:xfrm>
            <a:off x="380696" y="61669"/>
            <a:ext cx="930049" cy="669599"/>
            <a:chOff x="1345324" y="3720662"/>
            <a:chExt cx="1734207" cy="1240221"/>
          </a:xfrm>
        </p:grpSpPr>
        <p:sp>
          <p:nvSpPr>
            <p:cNvPr id="12" name="TextBox 11">
              <a:extLst>
                <a:ext uri="{FF2B5EF4-FFF2-40B4-BE49-F238E27FC236}">
                  <a16:creationId xmlns:a16="http://schemas.microsoft.com/office/drawing/2014/main" id="{23D9442C-A298-F662-E5A4-C9E94E6EDDC3}"/>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3" name="Picture 12" descr="Text&#10;&#10;Description automatically generated">
              <a:extLst>
                <a:ext uri="{FF2B5EF4-FFF2-40B4-BE49-F238E27FC236}">
                  <a16:creationId xmlns:a16="http://schemas.microsoft.com/office/drawing/2014/main" id="{07B24AA5-D60B-F8B9-2B4A-462FAF04D87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4" name="TextBox 13">
            <a:extLst>
              <a:ext uri="{FF2B5EF4-FFF2-40B4-BE49-F238E27FC236}">
                <a16:creationId xmlns:a16="http://schemas.microsoft.com/office/drawing/2014/main" id="{76A0E777-7DBD-DFDE-1C3A-8F803FD14075}"/>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819259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0963-D900-929A-E8D0-8127AA992F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05BC18-FB1C-8564-47B7-A254267D5BA0}"/>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4" name="Footer Placeholder 3">
            <a:extLst>
              <a:ext uri="{FF2B5EF4-FFF2-40B4-BE49-F238E27FC236}">
                <a16:creationId xmlns:a16="http://schemas.microsoft.com/office/drawing/2014/main" id="{86DA9120-385A-166A-C948-90E35088D5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8F082C-3619-BCF0-6472-727611907822}"/>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6" name="Rectangle 5">
            <a:extLst>
              <a:ext uri="{FF2B5EF4-FFF2-40B4-BE49-F238E27FC236}">
                <a16:creationId xmlns:a16="http://schemas.microsoft.com/office/drawing/2014/main" id="{679BDBEF-E92E-9FDB-CCDE-C25F34AF6083}"/>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C1598BB5-3B86-D981-82DB-12AF239D8896}"/>
              </a:ext>
            </a:extLst>
          </p:cNvPr>
          <p:cNvGrpSpPr>
            <a:grpSpLocks noChangeAspect="1"/>
          </p:cNvGrpSpPr>
          <p:nvPr userDrawn="1"/>
        </p:nvGrpSpPr>
        <p:grpSpPr>
          <a:xfrm>
            <a:off x="380696" y="61669"/>
            <a:ext cx="930049" cy="669599"/>
            <a:chOff x="1345324" y="3720662"/>
            <a:chExt cx="1734207" cy="1240221"/>
          </a:xfrm>
        </p:grpSpPr>
        <p:sp>
          <p:nvSpPr>
            <p:cNvPr id="8" name="TextBox 7">
              <a:extLst>
                <a:ext uri="{FF2B5EF4-FFF2-40B4-BE49-F238E27FC236}">
                  <a16:creationId xmlns:a16="http://schemas.microsoft.com/office/drawing/2014/main" id="{7AACC36B-C6E2-D1CA-E181-251F5FC728A7}"/>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9" name="Picture 8" descr="Text&#10;&#10;Description automatically generated">
              <a:extLst>
                <a:ext uri="{FF2B5EF4-FFF2-40B4-BE49-F238E27FC236}">
                  <a16:creationId xmlns:a16="http://schemas.microsoft.com/office/drawing/2014/main" id="{F97E319D-D979-BDB1-5E58-87B16215A25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0" name="TextBox 9">
            <a:extLst>
              <a:ext uri="{FF2B5EF4-FFF2-40B4-BE49-F238E27FC236}">
                <a16:creationId xmlns:a16="http://schemas.microsoft.com/office/drawing/2014/main" id="{2B0A6C10-F255-9904-DFAA-182FA481DBFF}"/>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60268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6C76F-B59C-F55E-D095-B391F9D5CDFF}"/>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3" name="Footer Placeholder 2">
            <a:extLst>
              <a:ext uri="{FF2B5EF4-FFF2-40B4-BE49-F238E27FC236}">
                <a16:creationId xmlns:a16="http://schemas.microsoft.com/office/drawing/2014/main" id="{C0408253-C6E4-D4A2-92C1-ABCB53A937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54C2C8-4190-4551-8F6F-AA387BEB361F}"/>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392772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E141-A605-E5A4-4F34-EF9A7DDEB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AAB09-4BB6-FD78-C624-258BF66A2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51796-2C99-136B-2E0C-E6F8EC281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E875A-64BF-2576-28AD-B5D7FBF874EF}"/>
              </a:ext>
            </a:extLst>
          </p:cNvPr>
          <p:cNvSpPr>
            <a:spLocks noGrp="1"/>
          </p:cNvSpPr>
          <p:nvPr>
            <p:ph type="dt" sz="half" idx="10"/>
          </p:nvPr>
        </p:nvSpPr>
        <p:spPr/>
        <p:txBody>
          <a:bodyPr/>
          <a:lstStyle/>
          <a:p>
            <a:fld id="{ABA1104C-01C1-46EB-94FC-CBF769B334E8}" type="datetimeFigureOut">
              <a:rPr lang="en-US" smtClean="0"/>
              <a:t>12/4/2023</a:t>
            </a:fld>
            <a:endParaRPr lang="en-US" dirty="0"/>
          </a:p>
        </p:txBody>
      </p:sp>
      <p:sp>
        <p:nvSpPr>
          <p:cNvPr id="6" name="Footer Placeholder 5">
            <a:extLst>
              <a:ext uri="{FF2B5EF4-FFF2-40B4-BE49-F238E27FC236}">
                <a16:creationId xmlns:a16="http://schemas.microsoft.com/office/drawing/2014/main" id="{696EBD5D-DF7D-C07E-7B79-9AC672B311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CD6A5A-0F9D-545D-3EAC-59CEA79706F2}"/>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8" name="Rectangle 7">
            <a:extLst>
              <a:ext uri="{FF2B5EF4-FFF2-40B4-BE49-F238E27FC236}">
                <a16:creationId xmlns:a16="http://schemas.microsoft.com/office/drawing/2014/main" id="{8F3124AA-BF8D-5517-9EB1-7BA9C505F504}"/>
              </a:ext>
            </a:extLst>
          </p:cNvPr>
          <p:cNvSpPr/>
          <p:nvPr userDrawn="1"/>
        </p:nvSpPr>
        <p:spPr>
          <a:xfrm>
            <a:off x="230659" y="214184"/>
            <a:ext cx="11813060" cy="6262816"/>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83447069-7ED1-E396-C2EF-B9349AE2CDEF}"/>
              </a:ext>
            </a:extLst>
          </p:cNvPr>
          <p:cNvGrpSpPr>
            <a:grpSpLocks noChangeAspect="1"/>
          </p:cNvGrpSpPr>
          <p:nvPr userDrawn="1"/>
        </p:nvGrpSpPr>
        <p:grpSpPr>
          <a:xfrm>
            <a:off x="380696" y="61669"/>
            <a:ext cx="930049" cy="669599"/>
            <a:chOff x="1345324" y="3720662"/>
            <a:chExt cx="1734207" cy="1240221"/>
          </a:xfrm>
        </p:grpSpPr>
        <p:sp>
          <p:nvSpPr>
            <p:cNvPr id="10" name="TextBox 9">
              <a:extLst>
                <a:ext uri="{FF2B5EF4-FFF2-40B4-BE49-F238E27FC236}">
                  <a16:creationId xmlns:a16="http://schemas.microsoft.com/office/drawing/2014/main" id="{06086167-2392-3B1D-B91A-D3CADA386519}"/>
                </a:ext>
              </a:extLst>
            </p:cNvPr>
            <p:cNvSpPr txBox="1"/>
            <p:nvPr userDrawn="1"/>
          </p:nvSpPr>
          <p:spPr>
            <a:xfrm>
              <a:off x="1345324" y="3720662"/>
              <a:ext cx="1734207" cy="1240221"/>
            </a:xfrm>
            <a:prstGeom prst="rect">
              <a:avLst/>
            </a:prstGeom>
            <a:solidFill>
              <a:schemeClr val="bg1"/>
            </a:solidFill>
            <a:ln>
              <a:solidFill>
                <a:srgbClr val="5B759B"/>
              </a:solidFill>
            </a:ln>
          </p:spPr>
          <p:txBody>
            <a:bodyPr wrap="square" rtlCol="0">
              <a:spAutoFit/>
            </a:bodyPr>
            <a:lstStyle/>
            <a:p>
              <a:endParaRPr lang="en-US" dirty="0"/>
            </a:p>
          </p:txBody>
        </p:sp>
        <p:pic>
          <p:nvPicPr>
            <p:cNvPr id="11" name="Picture 10" descr="Text&#10;&#10;Description automatically generated">
              <a:extLst>
                <a:ext uri="{FF2B5EF4-FFF2-40B4-BE49-F238E27FC236}">
                  <a16:creationId xmlns:a16="http://schemas.microsoft.com/office/drawing/2014/main" id="{5783CF87-D9ED-C1AB-22F3-E3321B0A3A2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56048" y="3807454"/>
              <a:ext cx="1533780" cy="1066635"/>
            </a:xfrm>
            <a:prstGeom prst="rect">
              <a:avLst/>
            </a:prstGeom>
            <a:ln>
              <a:noFill/>
            </a:ln>
          </p:spPr>
        </p:pic>
      </p:grpSp>
      <p:sp>
        <p:nvSpPr>
          <p:cNvPr id="12" name="TextBox 11">
            <a:extLst>
              <a:ext uri="{FF2B5EF4-FFF2-40B4-BE49-F238E27FC236}">
                <a16:creationId xmlns:a16="http://schemas.microsoft.com/office/drawing/2014/main" id="{FD95E2D3-76A7-D150-F8D5-A2D5A264E02E}"/>
              </a:ext>
            </a:extLst>
          </p:cNvPr>
          <p:cNvSpPr txBox="1"/>
          <p:nvPr userDrawn="1"/>
        </p:nvSpPr>
        <p:spPr>
          <a:xfrm>
            <a:off x="-1" y="6629135"/>
            <a:ext cx="12192001" cy="246221"/>
          </a:xfrm>
          <a:prstGeom prst="rect">
            <a:avLst/>
          </a:prstGeom>
          <a:solidFill>
            <a:srgbClr val="F8A346"/>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2023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41650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CBF35-749B-AB32-79E4-5E7A4345EDF3}"/>
              </a:ext>
            </a:extLst>
          </p:cNvPr>
          <p:cNvSpPr>
            <a:spLocks noGrp="1"/>
          </p:cNvSpPr>
          <p:nvPr>
            <p:ph type="title"/>
          </p:nvPr>
        </p:nvSpPr>
        <p:spPr>
          <a:xfrm>
            <a:off x="838200" y="365125"/>
            <a:ext cx="105156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C4124F6-5748-7EED-6C11-4A071E52A23F}"/>
              </a:ext>
            </a:extLst>
          </p:cNvPr>
          <p:cNvSpPr>
            <a:spLocks noGrp="1"/>
          </p:cNvSpPr>
          <p:nvPr>
            <p:ph type="body" idx="1"/>
          </p:nvPr>
        </p:nvSpPr>
        <p:spPr>
          <a:xfrm>
            <a:off x="378941" y="1409700"/>
            <a:ext cx="11458832" cy="5083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DDB797-50A2-5803-E6A9-74DA017F9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1104C-01C1-46EB-94FC-CBF769B334E8}" type="datetimeFigureOut">
              <a:rPr lang="en-US" smtClean="0"/>
              <a:t>12/4/2023</a:t>
            </a:fld>
            <a:endParaRPr lang="en-US" dirty="0"/>
          </a:p>
        </p:txBody>
      </p:sp>
      <p:sp>
        <p:nvSpPr>
          <p:cNvPr id="5" name="Footer Placeholder 4">
            <a:extLst>
              <a:ext uri="{FF2B5EF4-FFF2-40B4-BE49-F238E27FC236}">
                <a16:creationId xmlns:a16="http://schemas.microsoft.com/office/drawing/2014/main" id="{DE342FB4-8149-8352-4F82-0A91D6659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91E54E-8404-BC32-36B5-955A15F4F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47217-0BB0-40A1-B366-2D2C750E4DBA}" type="slidenum">
              <a:rPr lang="en-US" smtClean="0"/>
              <a:t>‹#›</a:t>
            </a:fld>
            <a:endParaRPr lang="en-US" dirty="0"/>
          </a:p>
        </p:txBody>
      </p:sp>
    </p:spTree>
    <p:extLst>
      <p:ext uri="{BB962C8B-B14F-4D97-AF65-F5344CB8AC3E}">
        <p14:creationId xmlns:p14="http://schemas.microsoft.com/office/powerpoint/2010/main" val="1021671343"/>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62" r:id="rId3"/>
    <p:sldLayoutId id="2147483681" r:id="rId4"/>
    <p:sldLayoutId id="2147483664" r:id="rId5"/>
    <p:sldLayoutId id="2147483665" r:id="rId6"/>
    <p:sldLayoutId id="2147483666" r:id="rId7"/>
    <p:sldLayoutId id="2147483667" r:id="rId8"/>
    <p:sldLayoutId id="2147483668" r:id="rId9"/>
    <p:sldLayoutId id="2147483670" r:id="rId10"/>
    <p:sldLayoutId id="2147483671" r:id="rId11"/>
    <p:sldLayoutId id="2147483742" r:id="rId12"/>
    <p:sldLayoutId id="2147483735" r:id="rId13"/>
    <p:sldLayoutId id="2147483743" r:id="rId14"/>
  </p:sldLayoutIdLst>
  <p:txStyles>
    <p:titleStyle>
      <a:lvl1pPr algn="ctr" defTabSz="914400" rtl="0" eaLnBrk="1" latinLnBrk="0" hangingPunct="1">
        <a:lnSpc>
          <a:spcPct val="90000"/>
        </a:lnSpc>
        <a:spcBef>
          <a:spcPct val="0"/>
        </a:spcBef>
        <a:buNone/>
        <a:defRPr sz="4000" b="1" kern="1200" cap="small" baseline="0">
          <a:solidFill>
            <a:srgbClr val="00206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8" userDrawn="1">
          <p15:clr>
            <a:srgbClr val="F26B43"/>
          </p15:clr>
        </p15:guide>
        <p15:guide id="4" pos="7152" userDrawn="1">
          <p15:clr>
            <a:srgbClr val="F26B43"/>
          </p15:clr>
        </p15:guide>
        <p15:guide id="5" orient="horz" pos="888" userDrawn="1">
          <p15:clr>
            <a:srgbClr val="F26B43"/>
          </p15:clr>
        </p15:guide>
        <p15:guide id="6" orient="horz" pos="4080" userDrawn="1">
          <p15:clr>
            <a:srgbClr val="F26B43"/>
          </p15:clr>
        </p15:guide>
        <p15:guide id="7" pos="240" userDrawn="1">
          <p15:clr>
            <a:srgbClr val="F26B43"/>
          </p15:clr>
        </p15:guide>
        <p15:guide id="8" pos="74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nscala@connmaciel.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2BCC-DDFE-4C9D-3A51-1392DE831396}"/>
              </a:ext>
            </a:extLst>
          </p:cNvPr>
          <p:cNvSpPr>
            <a:spLocks noGrp="1"/>
          </p:cNvSpPr>
          <p:nvPr>
            <p:ph type="ctrTitle"/>
          </p:nvPr>
        </p:nvSpPr>
        <p:spPr/>
        <p:txBody>
          <a:bodyPr>
            <a:normAutofit/>
          </a:bodyPr>
          <a:lstStyle/>
          <a:p>
            <a:r>
              <a:rPr lang="en-US" dirty="0"/>
              <a:t>Contractor, Truckers, &amp; MSHA</a:t>
            </a:r>
          </a:p>
        </p:txBody>
      </p:sp>
      <p:sp>
        <p:nvSpPr>
          <p:cNvPr id="3" name="Subtitle 2">
            <a:extLst>
              <a:ext uri="{FF2B5EF4-FFF2-40B4-BE49-F238E27FC236}">
                <a16:creationId xmlns:a16="http://schemas.microsoft.com/office/drawing/2014/main" id="{3B335738-436F-06AA-7516-81BEAE3B3288}"/>
              </a:ext>
            </a:extLst>
          </p:cNvPr>
          <p:cNvSpPr>
            <a:spLocks noGrp="1"/>
          </p:cNvSpPr>
          <p:nvPr>
            <p:ph type="subTitle" idx="1"/>
          </p:nvPr>
        </p:nvSpPr>
        <p:spPr>
          <a:xfrm>
            <a:off x="1524000" y="4646349"/>
            <a:ext cx="9144000" cy="710514"/>
          </a:xfrm>
        </p:spPr>
        <p:txBody>
          <a:bodyPr>
            <a:noAutofit/>
          </a:bodyPr>
          <a:lstStyle/>
          <a:p>
            <a:r>
              <a:rPr lang="en-US" sz="2600" b="1" dirty="0">
                <a:solidFill>
                  <a:schemeClr val="accent2"/>
                </a:solidFill>
              </a:rPr>
              <a:t>IAAP Mine Safety Conference</a:t>
            </a:r>
          </a:p>
          <a:p>
            <a:r>
              <a:rPr lang="en-US" sz="2600" b="1" dirty="0">
                <a:solidFill>
                  <a:schemeClr val="accent2"/>
                </a:solidFill>
              </a:rPr>
              <a:t>December 5, 2023</a:t>
            </a:r>
          </a:p>
        </p:txBody>
      </p:sp>
      <p:sp>
        <p:nvSpPr>
          <p:cNvPr id="4" name="Content Placeholder 3">
            <a:extLst>
              <a:ext uri="{FF2B5EF4-FFF2-40B4-BE49-F238E27FC236}">
                <a16:creationId xmlns:a16="http://schemas.microsoft.com/office/drawing/2014/main" id="{5AECD865-865F-3361-1A8B-5CB5DA1044D2}"/>
              </a:ext>
            </a:extLst>
          </p:cNvPr>
          <p:cNvSpPr>
            <a:spLocks noGrp="1"/>
          </p:cNvSpPr>
          <p:nvPr>
            <p:ph sz="quarter" idx="13"/>
          </p:nvPr>
        </p:nvSpPr>
        <p:spPr/>
        <p:txBody>
          <a:bodyPr>
            <a:normAutofit fontScale="92500" lnSpcReduction="20000"/>
          </a:bodyPr>
          <a:lstStyle/>
          <a:p>
            <a:r>
              <a:rPr lang="en-US" sz="4100" b="1" cap="small" dirty="0">
                <a:solidFill>
                  <a:srgbClr val="002060"/>
                </a:solidFill>
              </a:rPr>
              <a:t>Nicholas “Nick” W. Scala</a:t>
            </a:r>
          </a:p>
          <a:p>
            <a:r>
              <a:rPr lang="en-US" sz="2800" b="1" cap="small" dirty="0">
                <a:solidFill>
                  <a:srgbClr val="002060"/>
                </a:solidFill>
              </a:rPr>
              <a:t>Chair of Conn Maciel Carey’s MSHA </a:t>
            </a:r>
            <a:r>
              <a:rPr lang="en-US" sz="2000" b="1" cap="small" dirty="0">
                <a:solidFill>
                  <a:srgbClr val="002060"/>
                </a:solidFill>
                <a:latin typeface="Calibri" panose="020F0502020204030204" pitchFamily="34" charset="0"/>
                <a:cs typeface="Calibri" panose="020F0502020204030204" pitchFamily="34" charset="0"/>
              </a:rPr>
              <a:t>•</a:t>
            </a:r>
            <a:r>
              <a:rPr lang="en-US" sz="2800" b="1" cap="small" dirty="0">
                <a:solidFill>
                  <a:srgbClr val="002060"/>
                </a:solidFill>
              </a:rPr>
              <a:t> Workplace Safety Group</a:t>
            </a:r>
          </a:p>
          <a:p>
            <a:endParaRPr lang="en-US" dirty="0"/>
          </a:p>
        </p:txBody>
      </p:sp>
      <p:cxnSp>
        <p:nvCxnSpPr>
          <p:cNvPr id="5" name="Straight Connector 4">
            <a:extLst>
              <a:ext uri="{FF2B5EF4-FFF2-40B4-BE49-F238E27FC236}">
                <a16:creationId xmlns:a16="http://schemas.microsoft.com/office/drawing/2014/main" id="{033BEB47-1252-34D5-2763-B13F904C795C}"/>
              </a:ext>
            </a:extLst>
          </p:cNvPr>
          <p:cNvCxnSpPr/>
          <p:nvPr/>
        </p:nvCxnSpPr>
        <p:spPr>
          <a:xfrm>
            <a:off x="1524000" y="454409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FAD53DF-6D8E-513D-ED90-994731C90D5C}"/>
              </a:ext>
            </a:extLst>
          </p:cNvPr>
          <p:cNvCxnSpPr/>
          <p:nvPr/>
        </p:nvCxnSpPr>
        <p:spPr>
          <a:xfrm>
            <a:off x="1528116" y="5401119"/>
            <a:ext cx="9144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9D7EC01-FBE3-8CD4-8BC4-73DCEACAADC6}"/>
              </a:ext>
            </a:extLst>
          </p:cNvPr>
          <p:cNvPicPr>
            <a:picLocks noChangeAspect="1"/>
          </p:cNvPicPr>
          <p:nvPr/>
        </p:nvPicPr>
        <p:blipFill>
          <a:blip r:embed="rId2"/>
          <a:stretch>
            <a:fillRect/>
          </a:stretch>
        </p:blipFill>
        <p:spPr>
          <a:xfrm>
            <a:off x="7946136" y="2026340"/>
            <a:ext cx="3054095" cy="1461000"/>
          </a:xfrm>
          <a:prstGeom prst="rect">
            <a:avLst/>
          </a:prstGeom>
        </p:spPr>
      </p:pic>
    </p:spTree>
    <p:extLst>
      <p:ext uri="{BB962C8B-B14F-4D97-AF65-F5344CB8AC3E}">
        <p14:creationId xmlns:p14="http://schemas.microsoft.com/office/powerpoint/2010/main" val="833777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 Operator or Independent Contractor?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lnSpc>
                <a:spcPts val="2600"/>
              </a:lnSpc>
              <a:spcBef>
                <a:spcPts val="0"/>
              </a:spcBef>
              <a:spcAft>
                <a:spcPts val="1700"/>
              </a:spcAft>
              <a:buFont typeface="Wingdings" panose="05000000000000000000" pitchFamily="2" charset="2"/>
              <a:buChar char="Ø"/>
            </a:pPr>
            <a:r>
              <a:rPr lang="en-US" sz="2400" dirty="0"/>
              <a:t>30 CFR 46.2  </a:t>
            </a:r>
          </a:p>
          <a:p>
            <a:pPr marL="0" indent="0">
              <a:lnSpc>
                <a:spcPts val="2600"/>
              </a:lnSpc>
              <a:spcBef>
                <a:spcPts val="0"/>
              </a:spcBef>
              <a:spcAft>
                <a:spcPts val="1700"/>
              </a:spcAft>
              <a:buNone/>
            </a:pPr>
            <a:r>
              <a:rPr lang="en-US" sz="2400" b="1" i="1" dirty="0"/>
              <a:t>Miner</a:t>
            </a:r>
            <a:r>
              <a:rPr lang="en-US" sz="2400" b="1" dirty="0"/>
              <a:t>:</a:t>
            </a:r>
            <a:br>
              <a:rPr lang="en-US" sz="2400" b="1" dirty="0"/>
            </a:br>
            <a:br>
              <a:rPr lang="en-US" sz="2400" b="1" dirty="0"/>
            </a:br>
            <a:r>
              <a:rPr lang="en-US" sz="2400" b="1" dirty="0"/>
              <a:t>	(1)	</a:t>
            </a:r>
            <a:r>
              <a:rPr lang="en-US" sz="2400" dirty="0"/>
              <a:t>(i) Any person, including any operator or supervisor, who works at a mine and who is engaged in mining operations. </a:t>
            </a:r>
            <a:r>
              <a:rPr lang="en-US" sz="2400" b="1" dirty="0">
                <a:solidFill>
                  <a:srgbClr val="F28411"/>
                </a:solidFill>
              </a:rPr>
              <a:t>This definition includes independent contractors and employees of independent contractors who are engaged in mining operations</a:t>
            </a:r>
            <a:r>
              <a:rPr lang="en-US" sz="2400" dirty="0"/>
              <a:t>; and </a:t>
            </a:r>
          </a:p>
          <a:p>
            <a:pPr marL="0" indent="0">
              <a:lnSpc>
                <a:spcPts val="2600"/>
              </a:lnSpc>
              <a:spcBef>
                <a:spcPts val="0"/>
              </a:spcBef>
              <a:spcAft>
                <a:spcPts val="1700"/>
              </a:spcAft>
              <a:buNone/>
            </a:pPr>
            <a:r>
              <a:rPr lang="en-US" sz="2400" dirty="0"/>
              <a:t>	(ii) 	Any construction worker who is exposed to hazards of mining operations.</a:t>
            </a:r>
            <a:br>
              <a:rPr lang="en-US" sz="2000" dirty="0"/>
            </a:br>
            <a:endParaRPr lang="en-US" sz="2400" dirty="0"/>
          </a:p>
          <a:p>
            <a:pPr>
              <a:lnSpc>
                <a:spcPts val="2600"/>
              </a:lnSpc>
              <a:spcBef>
                <a:spcPts val="0"/>
              </a:spcBef>
              <a:spcAft>
                <a:spcPts val="1700"/>
              </a:spcAft>
            </a:pPr>
            <a:endParaRPr lang="en-US" sz="2600" dirty="0"/>
          </a:p>
          <a:p>
            <a:pPr>
              <a:lnSpc>
                <a:spcPts val="2600"/>
              </a:lnSpc>
              <a:spcBef>
                <a:spcPts val="0"/>
              </a:spcBef>
              <a:spcAft>
                <a:spcPts val="1700"/>
              </a:spcAft>
            </a:pPr>
            <a:endParaRPr lang="en-US" sz="2600" dirty="0"/>
          </a:p>
          <a:p>
            <a:endParaRPr lang="en-US" sz="2200" i="1" dirty="0"/>
          </a:p>
        </p:txBody>
      </p:sp>
    </p:spTree>
    <p:extLst>
      <p:ext uri="{BB962C8B-B14F-4D97-AF65-F5344CB8AC3E}">
        <p14:creationId xmlns:p14="http://schemas.microsoft.com/office/powerpoint/2010/main" val="26984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 Operator or Independent Contractor?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lnSpc>
                <a:spcPts val="2600"/>
              </a:lnSpc>
              <a:spcBef>
                <a:spcPts val="0"/>
              </a:spcBef>
              <a:spcAft>
                <a:spcPts val="1700"/>
              </a:spcAft>
              <a:buFont typeface="Wingdings" panose="05000000000000000000" pitchFamily="2" charset="2"/>
              <a:buChar char="Ø"/>
            </a:pPr>
            <a:r>
              <a:rPr lang="en-US" sz="2400" dirty="0"/>
              <a:t>30 CFR 46.2  </a:t>
            </a:r>
          </a:p>
          <a:p>
            <a:pPr marL="0" indent="0">
              <a:lnSpc>
                <a:spcPts val="2600"/>
              </a:lnSpc>
              <a:spcBef>
                <a:spcPts val="0"/>
              </a:spcBef>
              <a:spcAft>
                <a:spcPts val="1700"/>
              </a:spcAft>
              <a:buNone/>
            </a:pPr>
            <a:r>
              <a:rPr lang="en-US" sz="2400" b="1" i="1" dirty="0"/>
              <a:t>Miner</a:t>
            </a:r>
            <a:r>
              <a:rPr lang="en-US" sz="2400" b="1" dirty="0"/>
              <a:t>: (cont.)</a:t>
            </a:r>
            <a:br>
              <a:rPr lang="en-US" sz="2400" b="1" dirty="0"/>
            </a:br>
            <a:br>
              <a:rPr lang="en-US" sz="2400" dirty="0"/>
            </a:br>
            <a:r>
              <a:rPr lang="en-US" sz="2400" dirty="0"/>
              <a:t>	</a:t>
            </a:r>
            <a:r>
              <a:rPr lang="en-US" sz="2400" b="1" dirty="0"/>
              <a:t>(2) </a:t>
            </a:r>
            <a:r>
              <a:rPr lang="en-US" sz="2400" dirty="0"/>
              <a:t>The </a:t>
            </a:r>
            <a:r>
              <a:rPr lang="en-US" sz="2400" b="1" dirty="0">
                <a:solidFill>
                  <a:srgbClr val="F28411"/>
                </a:solidFill>
              </a:rPr>
              <a:t>definition of “miner” </a:t>
            </a:r>
            <a:r>
              <a:rPr lang="en-US" sz="2400" b="1" i="1" dirty="0">
                <a:solidFill>
                  <a:srgbClr val="F28411"/>
                </a:solidFill>
              </a:rPr>
              <a:t>does not </a:t>
            </a:r>
            <a:r>
              <a:rPr lang="en-US" sz="2400" b="1" dirty="0">
                <a:solidFill>
                  <a:srgbClr val="F28411"/>
                </a:solidFill>
              </a:rPr>
              <a:t>include scientific workers; delivery workers; customers (including commercial over-the-road truck drivers); vendors; or visitors</a:t>
            </a:r>
            <a:r>
              <a:rPr lang="en-US" sz="2400" b="1" dirty="0"/>
              <a:t>. </a:t>
            </a:r>
            <a:br>
              <a:rPr lang="en-US" sz="2400" b="1" dirty="0"/>
            </a:br>
            <a:br>
              <a:rPr lang="en-US" sz="2400" b="1" dirty="0"/>
            </a:br>
            <a:r>
              <a:rPr lang="en-US" sz="2400" b="1" dirty="0"/>
              <a:t>	</a:t>
            </a:r>
            <a:r>
              <a:rPr lang="en-US" sz="2400" dirty="0"/>
              <a:t>This definition also </a:t>
            </a:r>
            <a:r>
              <a:rPr lang="en-US" sz="2400" b="1" dirty="0">
                <a:solidFill>
                  <a:srgbClr val="F28411"/>
                </a:solidFill>
              </a:rPr>
              <a:t>does not include maintenance or service workers who do not work at a mine site for frequent or extended periods</a:t>
            </a:r>
            <a:r>
              <a:rPr lang="en-US" sz="2400" b="1" dirty="0"/>
              <a:t>.</a:t>
            </a:r>
          </a:p>
          <a:p>
            <a:endParaRPr lang="en-US" sz="2200" i="1" dirty="0"/>
          </a:p>
        </p:txBody>
      </p:sp>
    </p:spTree>
    <p:extLst>
      <p:ext uri="{BB962C8B-B14F-4D97-AF65-F5344CB8AC3E}">
        <p14:creationId xmlns:p14="http://schemas.microsoft.com/office/powerpoint/2010/main" val="2371775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 Operator or Independent Contractor?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lnSpc>
                <a:spcPts val="2600"/>
              </a:lnSpc>
              <a:spcBef>
                <a:spcPts val="0"/>
              </a:spcBef>
              <a:spcAft>
                <a:spcPts val="1700"/>
              </a:spcAft>
              <a:buFont typeface="Wingdings" panose="05000000000000000000" pitchFamily="2" charset="2"/>
              <a:buChar char="Ø"/>
            </a:pPr>
            <a:r>
              <a:rPr lang="en-US" sz="2400" dirty="0"/>
              <a:t>30 CFR 46.2  </a:t>
            </a:r>
          </a:p>
          <a:p>
            <a:pPr marL="0" indent="0">
              <a:buNone/>
            </a:pPr>
            <a:r>
              <a:rPr lang="en-US" sz="2200" i="1" dirty="0"/>
              <a:t>Mining Operations: </a:t>
            </a:r>
          </a:p>
        </p:txBody>
      </p:sp>
      <p:sp>
        <p:nvSpPr>
          <p:cNvPr id="2" name="Content Placeholder 7">
            <a:extLst>
              <a:ext uri="{FF2B5EF4-FFF2-40B4-BE49-F238E27FC236}">
                <a16:creationId xmlns:a16="http://schemas.microsoft.com/office/drawing/2014/main" id="{75590705-D526-DBA6-5A81-699D0B16A71B}"/>
              </a:ext>
            </a:extLst>
          </p:cNvPr>
          <p:cNvSpPr txBox="1">
            <a:spLocks/>
          </p:cNvSpPr>
          <p:nvPr/>
        </p:nvSpPr>
        <p:spPr>
          <a:xfrm>
            <a:off x="1715720" y="2921210"/>
            <a:ext cx="4038600" cy="2824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Extraction</a:t>
            </a:r>
          </a:p>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Milling</a:t>
            </a:r>
          </a:p>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Crushing</a:t>
            </a:r>
          </a:p>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Screening</a:t>
            </a:r>
          </a:p>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Sizing of minerals at a mine</a:t>
            </a:r>
          </a:p>
          <a:p>
            <a:endParaRPr lang="en-US" dirty="0"/>
          </a:p>
        </p:txBody>
      </p:sp>
      <p:sp>
        <p:nvSpPr>
          <p:cNvPr id="5" name="Content Placeholder 8">
            <a:extLst>
              <a:ext uri="{FF2B5EF4-FFF2-40B4-BE49-F238E27FC236}">
                <a16:creationId xmlns:a16="http://schemas.microsoft.com/office/drawing/2014/main" id="{33E0EE73-2352-E1F6-747E-509EA5D43AA1}"/>
              </a:ext>
            </a:extLst>
          </p:cNvPr>
          <p:cNvSpPr txBox="1">
            <a:spLocks/>
          </p:cNvSpPr>
          <p:nvPr/>
        </p:nvSpPr>
        <p:spPr>
          <a:xfrm>
            <a:off x="5870869" y="2921210"/>
            <a:ext cx="4038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Mine development</a:t>
            </a:r>
          </a:p>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Drilling &amp; blasting</a:t>
            </a:r>
          </a:p>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Maintenance and repair of mining equipment</a:t>
            </a:r>
          </a:p>
          <a:p>
            <a:pPr>
              <a:lnSpc>
                <a:spcPts val="2600"/>
              </a:lnSpc>
              <a:spcBef>
                <a:spcPts val="0"/>
              </a:spcBef>
              <a:spcAft>
                <a:spcPts val="1700"/>
              </a:spcAft>
              <a:buFont typeface="Wingdings" panose="05000000000000000000" pitchFamily="2" charset="2"/>
              <a:buChar char="ü"/>
            </a:pPr>
            <a:r>
              <a:rPr lang="en-US" sz="2400" dirty="0">
                <a:solidFill>
                  <a:schemeClr val="tx1">
                    <a:lumMod val="65000"/>
                    <a:lumOff val="35000"/>
                  </a:schemeClr>
                </a:solidFill>
              </a:rPr>
              <a:t>Associated haulage of materials within the mine from these activities.</a:t>
            </a:r>
          </a:p>
          <a:p>
            <a:endParaRPr lang="en-US" dirty="0"/>
          </a:p>
        </p:txBody>
      </p:sp>
    </p:spTree>
    <p:extLst>
      <p:ext uri="{BB962C8B-B14F-4D97-AF65-F5344CB8AC3E}">
        <p14:creationId xmlns:p14="http://schemas.microsoft.com/office/powerpoint/2010/main" val="93704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 Operator or Independent Contractor?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lnSpc>
                <a:spcPts val="2600"/>
              </a:lnSpc>
              <a:spcBef>
                <a:spcPts val="0"/>
              </a:spcBef>
              <a:spcAft>
                <a:spcPts val="1700"/>
              </a:spcAft>
              <a:buFont typeface="Wingdings" panose="05000000000000000000" pitchFamily="2" charset="2"/>
              <a:buChar char="Ø"/>
            </a:pPr>
            <a:r>
              <a:rPr lang="en-US" sz="2700" dirty="0"/>
              <a:t>30 CFR 46.2 </a:t>
            </a:r>
          </a:p>
          <a:p>
            <a:pPr marL="0" indent="0">
              <a:lnSpc>
                <a:spcPts val="2600"/>
              </a:lnSpc>
              <a:spcBef>
                <a:spcPts val="0"/>
              </a:spcBef>
              <a:spcAft>
                <a:spcPts val="1700"/>
              </a:spcAft>
              <a:buNone/>
            </a:pPr>
            <a:r>
              <a:rPr lang="en-US" sz="2600" b="1" i="1" dirty="0"/>
              <a:t>Miner</a:t>
            </a:r>
            <a:r>
              <a:rPr lang="en-US" sz="2600" b="1" dirty="0"/>
              <a:t>: (cont.)</a:t>
            </a:r>
            <a:endParaRPr lang="en-US" sz="2600" dirty="0"/>
          </a:p>
          <a:p>
            <a:pPr marL="457200" lvl="1" indent="0">
              <a:lnSpc>
                <a:spcPts val="2600"/>
              </a:lnSpc>
              <a:spcBef>
                <a:spcPts val="0"/>
              </a:spcBef>
              <a:spcAft>
                <a:spcPts val="1700"/>
              </a:spcAft>
              <a:buNone/>
            </a:pPr>
            <a:r>
              <a:rPr lang="en-US" sz="2600" dirty="0"/>
              <a:t>Frequent or Extended Periods??? </a:t>
            </a:r>
          </a:p>
          <a:p>
            <a:pPr lvl="1">
              <a:lnSpc>
                <a:spcPts val="2600"/>
              </a:lnSpc>
              <a:spcBef>
                <a:spcPts val="0"/>
              </a:spcBef>
              <a:spcAft>
                <a:spcPts val="1700"/>
              </a:spcAft>
              <a:buFont typeface="Wingdings" panose="05000000000000000000" pitchFamily="2" charset="2"/>
              <a:buChar char="v"/>
            </a:pPr>
            <a:r>
              <a:rPr lang="en-US" sz="2600" dirty="0"/>
              <a:t>"</a:t>
            </a:r>
            <a:r>
              <a:rPr lang="en-US" sz="2600" b="1" dirty="0">
                <a:solidFill>
                  <a:srgbClr val="F28411"/>
                </a:solidFill>
              </a:rPr>
              <a:t>Frequent</a:t>
            </a:r>
            <a:r>
              <a:rPr lang="en-US" sz="2600" dirty="0"/>
              <a:t>" exposure is defined as a pattern of exposure to hazards at mining operations occurring intermittently and repeatedly over time. </a:t>
            </a:r>
          </a:p>
          <a:p>
            <a:pPr lvl="1">
              <a:lnSpc>
                <a:spcPts val="2600"/>
              </a:lnSpc>
              <a:spcBef>
                <a:spcPts val="0"/>
              </a:spcBef>
              <a:spcAft>
                <a:spcPts val="1700"/>
              </a:spcAft>
              <a:buFont typeface="Wingdings" panose="05000000000000000000" pitchFamily="2" charset="2"/>
              <a:buChar char="v"/>
            </a:pPr>
            <a:r>
              <a:rPr lang="en-US" sz="2600" dirty="0"/>
              <a:t>"</a:t>
            </a:r>
            <a:r>
              <a:rPr lang="en-US" sz="2600" b="1" dirty="0">
                <a:solidFill>
                  <a:srgbClr val="F28411"/>
                </a:solidFill>
              </a:rPr>
              <a:t>Extended</a:t>
            </a:r>
            <a:r>
              <a:rPr lang="en-US" sz="2600" dirty="0"/>
              <a:t>" exposure means exposure to hazards at mining operations of more than five consecutive workdays.</a:t>
            </a:r>
          </a:p>
          <a:p>
            <a:pPr marL="514350" lvl="2" indent="0">
              <a:lnSpc>
                <a:spcPts val="2600"/>
              </a:lnSpc>
              <a:spcBef>
                <a:spcPts val="0"/>
              </a:spcBef>
              <a:spcAft>
                <a:spcPts val="1700"/>
              </a:spcAft>
              <a:buNone/>
            </a:pPr>
            <a:r>
              <a:rPr lang="en-US" sz="1800" dirty="0"/>
              <a:t>From MSHA Program Policy Manual (46.2(g))</a:t>
            </a:r>
          </a:p>
          <a:p>
            <a:pPr>
              <a:lnSpc>
                <a:spcPts val="2600"/>
              </a:lnSpc>
              <a:spcBef>
                <a:spcPts val="0"/>
              </a:spcBef>
              <a:spcAft>
                <a:spcPts val="1700"/>
              </a:spcAft>
            </a:pPr>
            <a:endParaRPr lang="en-US" sz="2600" dirty="0"/>
          </a:p>
          <a:p>
            <a:endParaRPr lang="en-US" sz="2200" i="1" dirty="0"/>
          </a:p>
        </p:txBody>
      </p:sp>
    </p:spTree>
    <p:extLst>
      <p:ext uri="{BB962C8B-B14F-4D97-AF65-F5344CB8AC3E}">
        <p14:creationId xmlns:p14="http://schemas.microsoft.com/office/powerpoint/2010/main" val="81372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normAutofit/>
          </a:bodyPr>
          <a:lstStyle/>
          <a:p>
            <a:r>
              <a:rPr lang="en-US" dirty="0"/>
              <a:t>Who Maintains Which Records?</a:t>
            </a:r>
          </a:p>
        </p:txBody>
      </p:sp>
    </p:spTree>
    <p:extLst>
      <p:ext uri="{BB962C8B-B14F-4D97-AF65-F5344CB8AC3E}">
        <p14:creationId xmlns:p14="http://schemas.microsoft.com/office/powerpoint/2010/main" val="2286024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Maintains Which Records?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marL="0" indent="0">
              <a:buNone/>
            </a:pPr>
            <a:r>
              <a:rPr lang="en-US" sz="2000" b="1" dirty="0">
                <a:solidFill>
                  <a:schemeClr val="tx1">
                    <a:lumMod val="65000"/>
                    <a:lumOff val="35000"/>
                  </a:schemeClr>
                </a:solidFill>
              </a:rPr>
              <a:t>A contractor must have MSHA ID if performing: </a:t>
            </a:r>
            <a:endParaRPr lang="en-US" sz="2000" dirty="0">
              <a:solidFill>
                <a:schemeClr val="tx1">
                  <a:lumMod val="65000"/>
                  <a:lumOff val="35000"/>
                </a:schemeClr>
              </a:solidFill>
            </a:endParaRPr>
          </a:p>
          <a:p>
            <a:pPr marL="0" indent="0">
              <a:buNone/>
            </a:pPr>
            <a:endParaRPr lang="en-US" sz="2000" i="1" dirty="0"/>
          </a:p>
        </p:txBody>
      </p:sp>
      <p:sp>
        <p:nvSpPr>
          <p:cNvPr id="2" name="Text Placeholder 1">
            <a:extLst>
              <a:ext uri="{FF2B5EF4-FFF2-40B4-BE49-F238E27FC236}">
                <a16:creationId xmlns:a16="http://schemas.microsoft.com/office/drawing/2014/main" id="{182B31D4-C02F-1B08-B42A-9D81DDBCC97A}"/>
              </a:ext>
            </a:extLst>
          </p:cNvPr>
          <p:cNvSpPr txBox="1">
            <a:spLocks/>
          </p:cNvSpPr>
          <p:nvPr/>
        </p:nvSpPr>
        <p:spPr>
          <a:xfrm>
            <a:off x="2018425" y="1977803"/>
            <a:ext cx="4096119" cy="45206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600"/>
              </a:lnSpc>
              <a:spcBef>
                <a:spcPts val="0"/>
              </a:spcBef>
              <a:spcAft>
                <a:spcPts val="1700"/>
              </a:spcAft>
              <a:buFont typeface="Wingdings" panose="05000000000000000000" pitchFamily="2" charset="2"/>
              <a:buChar char="ü"/>
            </a:pPr>
            <a:endParaRPr lang="en-US" sz="2000" dirty="0">
              <a:solidFill>
                <a:schemeClr val="tx1">
                  <a:lumMod val="65000"/>
                  <a:lumOff val="35000"/>
                </a:schemeClr>
              </a:solidFill>
            </a:endParaRPr>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Mine development, including shaft and slope sinking;</a:t>
            </a:r>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Construction or reconstruction of mine facilities;</a:t>
            </a:r>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Demolition of mine facilities;</a:t>
            </a:r>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Construction of dams;</a:t>
            </a:r>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Excavation or earthmoving involving mobile equipment</a:t>
            </a:r>
          </a:p>
          <a:p>
            <a:pPr>
              <a:lnSpc>
                <a:spcPts val="2600"/>
              </a:lnSpc>
              <a:spcBef>
                <a:spcPts val="0"/>
              </a:spcBef>
              <a:spcAft>
                <a:spcPts val="1700"/>
              </a:spcAft>
              <a:buFont typeface="Wingdings" panose="05000000000000000000" pitchFamily="2" charset="2"/>
              <a:buChar char="ü"/>
            </a:pPr>
            <a:endParaRPr lang="en-US" sz="2000" dirty="0"/>
          </a:p>
        </p:txBody>
      </p:sp>
      <p:sp>
        <p:nvSpPr>
          <p:cNvPr id="5" name="Text Placeholder 1">
            <a:extLst>
              <a:ext uri="{FF2B5EF4-FFF2-40B4-BE49-F238E27FC236}">
                <a16:creationId xmlns:a16="http://schemas.microsoft.com/office/drawing/2014/main" id="{966149C4-3DFC-EF60-A136-683F780C858A}"/>
              </a:ext>
            </a:extLst>
          </p:cNvPr>
          <p:cNvSpPr txBox="1">
            <a:spLocks/>
          </p:cNvSpPr>
          <p:nvPr/>
        </p:nvSpPr>
        <p:spPr>
          <a:xfrm>
            <a:off x="6645910" y="1977803"/>
            <a:ext cx="3782968" cy="4499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spcBef>
                <a:spcPts val="0"/>
              </a:spcBef>
              <a:spcAft>
                <a:spcPts val="1700"/>
              </a:spcAft>
              <a:buFont typeface="Arial" panose="020B0604020202020204" pitchFamily="34" charset="0"/>
              <a:buNone/>
            </a:pPr>
            <a:endParaRPr lang="en-US" sz="2000" dirty="0"/>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Equipment installation;</a:t>
            </a:r>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Equipment service or repair for a period of 5 consecutive days at a particular mine; </a:t>
            </a:r>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Material handling within mine property; and </a:t>
            </a:r>
          </a:p>
          <a:p>
            <a:pPr>
              <a:lnSpc>
                <a:spcPts val="2600"/>
              </a:lnSpc>
              <a:spcBef>
                <a:spcPts val="0"/>
              </a:spcBef>
              <a:spcAft>
                <a:spcPts val="1700"/>
              </a:spcAft>
              <a:buFont typeface="Wingdings" panose="05000000000000000000" pitchFamily="2" charset="2"/>
              <a:buChar char="ü"/>
            </a:pPr>
            <a:r>
              <a:rPr lang="en-US" sz="2000" dirty="0">
                <a:solidFill>
                  <a:schemeClr val="tx1">
                    <a:lumMod val="65000"/>
                    <a:lumOff val="35000"/>
                  </a:schemeClr>
                </a:solidFill>
              </a:rPr>
              <a:t>Drilling and blasting. </a:t>
            </a:r>
          </a:p>
        </p:txBody>
      </p:sp>
    </p:spTree>
    <p:extLst>
      <p:ext uri="{BB962C8B-B14F-4D97-AF65-F5344CB8AC3E}">
        <p14:creationId xmlns:p14="http://schemas.microsoft.com/office/powerpoint/2010/main" val="43749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Maintains Which Records?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marL="0" indent="0">
              <a:lnSpc>
                <a:spcPts val="2600"/>
              </a:lnSpc>
              <a:spcBef>
                <a:spcPts val="0"/>
              </a:spcBef>
              <a:spcAft>
                <a:spcPts val="1700"/>
              </a:spcAft>
              <a:buNone/>
            </a:pPr>
            <a:r>
              <a:rPr lang="en-US" b="1" dirty="0"/>
              <a:t>Training Plans: </a:t>
            </a:r>
          </a:p>
          <a:p>
            <a:pPr>
              <a:lnSpc>
                <a:spcPts val="2600"/>
              </a:lnSpc>
              <a:spcBef>
                <a:spcPts val="0"/>
              </a:spcBef>
              <a:spcAft>
                <a:spcPts val="1700"/>
              </a:spcAft>
              <a:buFont typeface="Wingdings" panose="05000000000000000000" pitchFamily="2" charset="2"/>
              <a:buChar char="Ø"/>
            </a:pPr>
            <a:r>
              <a:rPr lang="en-US" dirty="0"/>
              <a:t>All contractors who employ miners should maintain their own training plan. </a:t>
            </a:r>
            <a:br>
              <a:rPr lang="en-US" dirty="0"/>
            </a:br>
            <a:endParaRPr lang="en-US" dirty="0"/>
          </a:p>
          <a:p>
            <a:pPr>
              <a:lnSpc>
                <a:spcPts val="2600"/>
              </a:lnSpc>
              <a:spcBef>
                <a:spcPts val="0"/>
              </a:spcBef>
              <a:spcAft>
                <a:spcPts val="1700"/>
              </a:spcAft>
              <a:buFont typeface="Wingdings" panose="05000000000000000000" pitchFamily="2" charset="2"/>
              <a:buChar char="Ø"/>
            </a:pPr>
            <a:r>
              <a:rPr lang="en-US" dirty="0"/>
              <a:t>Contractors working in Part 46 and Part 48 mines can develop, maintain and work under a Part 48 plan at both types of facilities. </a:t>
            </a:r>
            <a:br>
              <a:rPr lang="en-US" dirty="0"/>
            </a:br>
            <a:endParaRPr lang="en-US" dirty="0"/>
          </a:p>
          <a:p>
            <a:pPr>
              <a:lnSpc>
                <a:spcPts val="2600"/>
              </a:lnSpc>
              <a:spcBef>
                <a:spcPts val="0"/>
              </a:spcBef>
              <a:spcAft>
                <a:spcPts val="1700"/>
              </a:spcAft>
              <a:buFont typeface="Wingdings" panose="05000000000000000000" pitchFamily="2" charset="2"/>
              <a:buChar char="Ø"/>
            </a:pPr>
            <a:r>
              <a:rPr lang="en-US" dirty="0"/>
              <a:t>Production-operator must ensure that contractors working on their site are properly trained and should ensure this before contractors begin work on site. </a:t>
            </a:r>
          </a:p>
          <a:p>
            <a:pPr marL="0" indent="0">
              <a:buNone/>
            </a:pPr>
            <a:endParaRPr lang="en-US" sz="2000" i="1" dirty="0"/>
          </a:p>
        </p:txBody>
      </p:sp>
    </p:spTree>
    <p:extLst>
      <p:ext uri="{BB962C8B-B14F-4D97-AF65-F5344CB8AC3E}">
        <p14:creationId xmlns:p14="http://schemas.microsoft.com/office/powerpoint/2010/main" val="252549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is Responsible for What Training?</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buFont typeface="Wingdings" panose="05000000000000000000" pitchFamily="2" charset="2"/>
              <a:buChar char="Ø"/>
            </a:pPr>
            <a:r>
              <a:rPr lang="en-US" sz="2800" b="1" dirty="0"/>
              <a:t>§46.12   Responsibility for independent contractor training.</a:t>
            </a:r>
            <a:br>
              <a:rPr lang="en-US" sz="1800" b="1" dirty="0"/>
            </a:br>
            <a:br>
              <a:rPr lang="en-US" sz="1800" b="1" dirty="0"/>
            </a:br>
            <a:r>
              <a:rPr lang="en-US" sz="2400" dirty="0"/>
              <a:t>(a)(1) </a:t>
            </a:r>
            <a:r>
              <a:rPr lang="en-US" sz="2400" b="1" dirty="0">
                <a:solidFill>
                  <a:srgbClr val="F28411"/>
                </a:solidFill>
              </a:rPr>
              <a:t>Each production-operator has primary responsibility </a:t>
            </a:r>
            <a:r>
              <a:rPr lang="en-US" sz="2400" dirty="0"/>
              <a:t>for ensuring that site-specific hazard awareness training is given to employees of independent contractors who are required to receive such training under §46.11 of this part.</a:t>
            </a:r>
            <a:br>
              <a:rPr lang="en-US" sz="2400" dirty="0"/>
            </a:br>
            <a:br>
              <a:rPr lang="en-US" sz="2400" dirty="0"/>
            </a:br>
            <a:r>
              <a:rPr lang="en-US" sz="2400" dirty="0"/>
              <a:t>(2) Each production-operator must provide information to each independent contractor who employs a person at the mine on site-specific mine hazards and </a:t>
            </a:r>
            <a:r>
              <a:rPr lang="en-US" sz="2400" b="1" dirty="0">
                <a:solidFill>
                  <a:srgbClr val="F28411"/>
                </a:solidFill>
              </a:rPr>
              <a:t>the obligation of the contractor to comply with our regulations</a:t>
            </a:r>
            <a:r>
              <a:rPr lang="en-US" sz="2400" dirty="0"/>
              <a:t>, including the requirements of this part.</a:t>
            </a:r>
            <a:br>
              <a:rPr lang="en-US" sz="2400" dirty="0"/>
            </a:br>
            <a:br>
              <a:rPr lang="en-US" sz="2400" dirty="0"/>
            </a:br>
            <a:endParaRPr lang="en-US" sz="2400" dirty="0"/>
          </a:p>
        </p:txBody>
      </p:sp>
    </p:spTree>
    <p:extLst>
      <p:ext uri="{BB962C8B-B14F-4D97-AF65-F5344CB8AC3E}">
        <p14:creationId xmlns:p14="http://schemas.microsoft.com/office/powerpoint/2010/main" val="3396587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is Responsible for What Training?</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buFont typeface="Wingdings" panose="05000000000000000000" pitchFamily="2" charset="2"/>
              <a:buChar char="Ø"/>
            </a:pPr>
            <a:r>
              <a:rPr lang="en-US" sz="2800" b="1" dirty="0"/>
              <a:t>§46.12   Responsibility for independent contractor training. </a:t>
            </a:r>
            <a:r>
              <a:rPr lang="en-US" sz="1800" b="1" dirty="0"/>
              <a:t>(cont.)</a:t>
            </a:r>
            <a:br>
              <a:rPr lang="en-US" sz="1800" dirty="0"/>
            </a:br>
            <a:br>
              <a:rPr lang="en-US" sz="1800" dirty="0"/>
            </a:br>
            <a:r>
              <a:rPr lang="en-US" sz="2400" dirty="0"/>
              <a:t>(b)(1) Each independent contractor who employs a miner, as defined in §46.2, at the mine has primary responsibility for complying with </a:t>
            </a:r>
            <a:r>
              <a:rPr lang="en-US" sz="2400" b="1" dirty="0">
                <a:solidFill>
                  <a:srgbClr val="F28411"/>
                </a:solidFill>
              </a:rPr>
              <a:t>§§46.3 through 46.10 of this part, including providing new miner training, newly hired experienced miner training, new task training, and annual refresher training</a:t>
            </a:r>
            <a:r>
              <a:rPr lang="en-US" sz="2400" dirty="0"/>
              <a:t>.</a:t>
            </a:r>
            <a:br>
              <a:rPr lang="en-US" sz="2400" dirty="0"/>
            </a:br>
            <a:br>
              <a:rPr lang="en-US" sz="2400" dirty="0"/>
            </a:br>
            <a:r>
              <a:rPr lang="en-US" sz="2400" dirty="0"/>
              <a:t>(2) The independent contractor must inform the production-operator of any hazards of which the contractor is aware that may be </a:t>
            </a:r>
            <a:r>
              <a:rPr lang="en-US" sz="2400" b="1" dirty="0">
                <a:solidFill>
                  <a:srgbClr val="F28411"/>
                </a:solidFill>
              </a:rPr>
              <a:t>created by the performance of the contractor's work at the mine</a:t>
            </a:r>
            <a:r>
              <a:rPr lang="en-US" sz="2400" dirty="0"/>
              <a:t>.</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866145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is Responsible for What Training?</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fontScale="92500"/>
          </a:bodyPr>
          <a:lstStyle/>
          <a:p>
            <a:pPr>
              <a:spcBef>
                <a:spcPts val="0"/>
              </a:spcBef>
              <a:spcAft>
                <a:spcPts val="1700"/>
              </a:spcAft>
              <a:buFont typeface="Wingdings" panose="05000000000000000000" pitchFamily="2" charset="2"/>
              <a:buChar char="Ø"/>
            </a:pPr>
            <a:r>
              <a:rPr lang="en-US" sz="2800" b="1" dirty="0"/>
              <a:t>§48 – Training for Miners In Underground Mines, Surface Areas of Underground Mines and Surface Mines</a:t>
            </a:r>
          </a:p>
          <a:p>
            <a:pPr marL="0" indent="0">
              <a:spcBef>
                <a:spcPts val="0"/>
              </a:spcBef>
              <a:spcAft>
                <a:spcPts val="1700"/>
              </a:spcAft>
              <a:buNone/>
            </a:pPr>
            <a:r>
              <a:rPr lang="en-US" sz="2800" b="1" i="1" dirty="0"/>
              <a:t>PPM: Compliance Responsibility</a:t>
            </a:r>
          </a:p>
          <a:p>
            <a:pPr marL="0" indent="0" algn="ctr">
              <a:spcBef>
                <a:spcPts val="0"/>
              </a:spcBef>
              <a:spcAft>
                <a:spcPts val="1700"/>
              </a:spcAft>
              <a:buNone/>
            </a:pPr>
            <a:r>
              <a:rPr lang="en-US" sz="2800" i="1" dirty="0">
                <a:solidFill>
                  <a:srgbClr val="F28411"/>
                </a:solidFill>
              </a:rPr>
              <a:t>Each operator is responsible for complying with all applicable provisions of Part 48</a:t>
            </a:r>
          </a:p>
          <a:p>
            <a:pPr marL="0" indent="0">
              <a:spcBef>
                <a:spcPts val="0"/>
              </a:spcBef>
              <a:spcAft>
                <a:spcPts val="1700"/>
              </a:spcAft>
              <a:buNone/>
            </a:pPr>
            <a:r>
              <a:rPr lang="en-US" sz="2800" b="1" i="1" dirty="0"/>
              <a:t>PPM 48.2/.22(e)</a:t>
            </a:r>
          </a:p>
          <a:p>
            <a:pPr marL="0" indent="0" algn="ctr">
              <a:spcBef>
                <a:spcPts val="0"/>
              </a:spcBef>
              <a:spcAft>
                <a:spcPts val="1700"/>
              </a:spcAft>
              <a:buNone/>
            </a:pPr>
            <a:r>
              <a:rPr lang="en-US" sz="2800" i="1" dirty="0">
                <a:solidFill>
                  <a:srgbClr val="F28411"/>
                </a:solidFill>
              </a:rPr>
              <a:t>Independent contractors are responsible for the Part 48 training of their employees…a contractor may have his/her own training plan or may utilize the mine operator’s plan</a:t>
            </a:r>
          </a:p>
          <a:p>
            <a:pPr marL="0" indent="0" algn="ctr">
              <a:spcBef>
                <a:spcPts val="0"/>
              </a:spcBef>
              <a:spcAft>
                <a:spcPts val="1700"/>
              </a:spcAft>
              <a:buNone/>
            </a:pPr>
            <a:br>
              <a:rPr lang="en-US" sz="3200" i="1" dirty="0"/>
            </a:br>
            <a:endParaRPr lang="en-US" sz="3200" i="1"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125687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900" dirty="0"/>
              <a:t>Nicholas W. Scala</a:t>
            </a:r>
            <a:br>
              <a:rPr lang="en-US" dirty="0"/>
            </a:br>
            <a:r>
              <a:rPr lang="en-US" sz="3600" cap="none" dirty="0"/>
              <a:t>nscala@connmaciel.com • 614.418.6048</a:t>
            </a:r>
            <a:endParaRPr lang="en-US" sz="2400" cap="none" dirty="0"/>
          </a:p>
        </p:txBody>
      </p:sp>
      <p:sp>
        <p:nvSpPr>
          <p:cNvPr id="2" name="Text Placeholder 1"/>
          <p:cNvSpPr>
            <a:spLocks noGrp="1"/>
          </p:cNvSpPr>
          <p:nvPr>
            <p:ph idx="1"/>
          </p:nvPr>
        </p:nvSpPr>
        <p:spPr/>
        <p:txBody>
          <a:bodyPr>
            <a:normAutofit fontScale="92500"/>
          </a:bodyPr>
          <a:lstStyle/>
          <a:p>
            <a:pPr marL="0" marR="0" lvl="0" indent="0" algn="l" defTabSz="914400" rtl="0" eaLnBrk="1" fontAlgn="auto" latinLnBrk="0" hangingPunct="1">
              <a:lnSpc>
                <a:spcPts val="2800"/>
              </a:lnSpc>
              <a:spcBef>
                <a:spcPts val="0"/>
              </a:spcBef>
              <a:spcAft>
                <a:spcPts val="1200"/>
              </a:spcAft>
              <a:buClrTx/>
              <a:buSzTx/>
              <a:buFont typeface="Arial" panose="020B0604020202020204" pitchFamily="34" charset="0"/>
              <a:buNone/>
              <a:tabLst/>
              <a:defRPr/>
            </a:pPr>
            <a:r>
              <a:rPr kumimoji="0" lang="en-US" sz="3000" b="1" i="0" u="none" strike="noStrike" kern="1200" spc="0" normalizeH="0" noProof="0" dirty="0">
                <a:ln>
                  <a:noFill/>
                </a:ln>
                <a:solidFill>
                  <a:srgbClr val="ED7D31"/>
                </a:solidFill>
                <a:effectLst/>
                <a:uLnTx/>
                <a:uFillTx/>
                <a:latin typeface="Calibri" panose="020F0502020204030204"/>
                <a:ea typeface="+mn-ea"/>
                <a:cs typeface="+mn-cs"/>
              </a:rPr>
              <a:t>Nick Scala</a:t>
            </a:r>
            <a:r>
              <a:rPr kumimoji="0" lang="en-US" sz="3000" b="0" i="0" u="none" strike="noStrike" kern="1200" spc="0" normalizeH="0" noProof="0" dirty="0">
                <a:ln>
                  <a:noFill/>
                </a:ln>
                <a:solidFill>
                  <a:srgbClr val="ED7D31"/>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is a Chair of the national MSHA • Workplace Safety Practice at </a:t>
            </a:r>
            <a:r>
              <a:rPr kumimoji="0" lang="en-US" sz="3000" b="1" i="0" u="none" strike="noStrike" kern="1200" cap="none" spc="0" normalizeH="0" baseline="0" noProof="0" dirty="0">
                <a:ln>
                  <a:noFill/>
                </a:ln>
                <a:solidFill>
                  <a:srgbClr val="ED7D31"/>
                </a:solidFill>
                <a:effectLst/>
                <a:uLnTx/>
                <a:uFillTx/>
                <a:latin typeface="Calibri" panose="020F0502020204030204"/>
                <a:ea typeface="+mn-ea"/>
                <a:cs typeface="+mn-cs"/>
              </a:rPr>
              <a:t>Conn Maciel Carey LLP</a:t>
            </a:r>
            <a:r>
              <a:rPr kumimoji="0" lang="en-US" sz="3000" b="0"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and a Certified Mine Safety Professional.  He focuses on all aspects of mine safety and health law: </a:t>
            </a:r>
          </a:p>
          <a:p>
            <a:pPr marL="571500" lvl="1">
              <a:lnSpc>
                <a:spcPts val="2800"/>
              </a:lnSpc>
              <a:spcBef>
                <a:spcPts val="200"/>
              </a:spcBef>
              <a:spcAft>
                <a:spcPts val="1200"/>
              </a:spcAft>
              <a:buFont typeface="Arial" panose="020B0604020202020204" pitchFamily="34" charset="0"/>
              <a:buChar char="•"/>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Represents mine operators and independent contractors in inspections, investigations &amp; enforcement actions involving MSHA</a:t>
            </a:r>
          </a:p>
          <a:p>
            <a:pPr marL="571500" lvl="1">
              <a:lnSpc>
                <a:spcPts val="2800"/>
              </a:lnSpc>
              <a:spcBef>
                <a:spcPts val="200"/>
              </a:spcBef>
              <a:spcAft>
                <a:spcPts val="1200"/>
              </a:spcAft>
              <a:buFont typeface="Arial" panose="020B0604020202020204" pitchFamily="34" charset="0"/>
              <a:buChar char="•"/>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Advises clients in all phases of involvement with MSHA, particularly guiding companies through contest proceedings before the Federal Mine Safety and Health Review Commission</a:t>
            </a:r>
          </a:p>
          <a:p>
            <a:pPr marL="571500" lvl="1">
              <a:lnSpc>
                <a:spcPts val="2800"/>
              </a:lnSpc>
              <a:spcBef>
                <a:spcPts val="200"/>
              </a:spcBef>
              <a:spcAft>
                <a:spcPts val="1200"/>
              </a:spcAft>
              <a:buFont typeface="Arial" panose="020B0604020202020204" pitchFamily="34" charset="0"/>
              <a:buChar char="•"/>
              <a:defRPr/>
            </a:pPr>
            <a:r>
              <a:rPr kumimoji="0" lang="en-US" sz="3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Prepares clients for and manages incident, fatality, and special investigations conducted by MSHA, and defends company representatives in section 110 proceedings, and represents companies in discriminations/interference investigations and proceedings  </a:t>
            </a:r>
          </a:p>
          <a:p>
            <a:endParaRPr lang="en-US" dirty="0"/>
          </a:p>
        </p:txBody>
      </p:sp>
      <p:sp>
        <p:nvSpPr>
          <p:cNvPr id="4" name="Slide Number Placeholder 3"/>
          <p:cNvSpPr>
            <a:spLocks noGrp="1"/>
          </p:cNvSpPr>
          <p:nvPr>
            <p:ph type="sldNum" sz="quarter" idx="12"/>
          </p:nvPr>
        </p:nvSpPr>
        <p:spPr/>
        <p:txBody>
          <a:bodyPr/>
          <a:lstStyle/>
          <a:p>
            <a:fld id="{AB632FD8-2C7A-48FD-B8BE-157D96ADDE85}" type="slidenum">
              <a:rPr lang="en-US" smtClean="0"/>
              <a:pPr/>
              <a:t>2</a:t>
            </a:fld>
            <a:endParaRPr lang="en-US" dirty="0"/>
          </a:p>
        </p:txBody>
      </p:sp>
    </p:spTree>
    <p:extLst>
      <p:ext uri="{BB962C8B-B14F-4D97-AF65-F5344CB8AC3E}">
        <p14:creationId xmlns:p14="http://schemas.microsoft.com/office/powerpoint/2010/main" val="4189987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is Responsible for What Training?</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spcBef>
                <a:spcPts val="0"/>
              </a:spcBef>
              <a:spcAft>
                <a:spcPts val="1700"/>
              </a:spcAft>
              <a:buFont typeface="Wingdings" panose="05000000000000000000" pitchFamily="2" charset="2"/>
              <a:buChar char="Ø"/>
            </a:pPr>
            <a:r>
              <a:rPr lang="en-US" sz="2400" b="1" dirty="0"/>
              <a:t>§48 – Hazard Training</a:t>
            </a:r>
          </a:p>
          <a:p>
            <a:pPr marL="0" indent="0">
              <a:spcBef>
                <a:spcPts val="0"/>
              </a:spcBef>
              <a:spcAft>
                <a:spcPts val="1700"/>
              </a:spcAft>
              <a:buNone/>
            </a:pPr>
            <a:endParaRPr lang="en-US" sz="2200" b="1" dirty="0"/>
          </a:p>
          <a:p>
            <a:pPr marL="0" indent="0" algn="ctr">
              <a:spcBef>
                <a:spcPts val="0"/>
              </a:spcBef>
              <a:spcAft>
                <a:spcPts val="1700"/>
              </a:spcAft>
              <a:buNone/>
            </a:pPr>
            <a:r>
              <a:rPr lang="en-US" i="1" dirty="0">
                <a:solidFill>
                  <a:srgbClr val="F28411"/>
                </a:solidFill>
              </a:rPr>
              <a:t>Independent contractor exposure to hazards varies from situation to situation. </a:t>
            </a:r>
            <a:r>
              <a:rPr lang="en-US" b="1" i="1" dirty="0">
                <a:solidFill>
                  <a:srgbClr val="F28411"/>
                </a:solidFill>
              </a:rPr>
              <a:t>Hazard training must be tailored to fit the training needs of the particular contractor. </a:t>
            </a:r>
            <a:r>
              <a:rPr lang="en-US" i="1" dirty="0">
                <a:solidFill>
                  <a:srgbClr val="F28411"/>
                </a:solidFill>
              </a:rPr>
              <a:t>Training these contractors receive must be of sufficient content and duration to thoroughly cover the mine-specific conditions, procedures, and safety devices. Training must include hazards incident to the performance of all job assignments by the contractor at the mine</a:t>
            </a:r>
            <a:r>
              <a:rPr lang="en-US" i="1" dirty="0">
                <a:solidFill>
                  <a:schemeClr val="accent6">
                    <a:lumMod val="75000"/>
                  </a:schemeClr>
                </a:solidFill>
              </a:rPr>
              <a:t>.</a:t>
            </a:r>
            <a:br>
              <a:rPr lang="en-US" sz="2700" i="1" dirty="0"/>
            </a:br>
            <a:endParaRPr lang="en-US" sz="2700" i="1"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1136698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is Responsible for What Training?</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fontScale="70000" lnSpcReduction="20000"/>
          </a:bodyPr>
          <a:lstStyle/>
          <a:p>
            <a:pPr>
              <a:spcBef>
                <a:spcPts val="0"/>
              </a:spcBef>
              <a:spcAft>
                <a:spcPts val="1700"/>
              </a:spcAft>
              <a:buFont typeface="Wingdings" panose="05000000000000000000" pitchFamily="2" charset="2"/>
              <a:buChar char="Ø"/>
            </a:pPr>
            <a:r>
              <a:rPr lang="en-US" sz="4400" b="1" dirty="0"/>
              <a:t>§48.11 Hazard Training – Underground Mines</a:t>
            </a:r>
          </a:p>
          <a:p>
            <a:pPr marL="0" indent="0">
              <a:buNone/>
            </a:pPr>
            <a:r>
              <a:rPr lang="en-US" sz="2400" dirty="0"/>
              <a:t>(1) Hazard recognition and avoidance;</a:t>
            </a:r>
          </a:p>
          <a:p>
            <a:pPr marL="0" indent="0">
              <a:buNone/>
            </a:pPr>
            <a:r>
              <a:rPr lang="en-US" sz="2400" dirty="0"/>
              <a:t>(2) Emergency and evacuation procedures;</a:t>
            </a:r>
          </a:p>
          <a:p>
            <a:pPr marL="0" indent="0">
              <a:buNone/>
            </a:pPr>
            <a:r>
              <a:rPr lang="en-US" sz="2400" dirty="0"/>
              <a:t>(3) Health and safety standards, safety rules, and safe working procedures;</a:t>
            </a:r>
          </a:p>
          <a:p>
            <a:pPr marL="0" indent="0">
              <a:buNone/>
            </a:pPr>
            <a:r>
              <a:rPr lang="en-US" sz="2400" dirty="0"/>
              <a:t>(4) Use of self-rescue and respiratory devices, including:</a:t>
            </a:r>
          </a:p>
          <a:p>
            <a:pPr marL="0" indent="0">
              <a:buNone/>
            </a:pPr>
            <a:r>
              <a:rPr lang="en-US" sz="2400" dirty="0"/>
              <a:t>	(i) Hands-on training in the complete donning of all types of self-contained self-rescue devices used at the mine, which includes assuming a donning position, opening the device, activating the device, inserting the mouthpiece, and putting on the nose clip; and</a:t>
            </a:r>
          </a:p>
          <a:p>
            <a:pPr marL="0" indent="0">
              <a:buNone/>
            </a:pPr>
            <a:r>
              <a:rPr lang="en-US" sz="2400" dirty="0"/>
              <a:t>	(ii) Hands-on training in transferring between all applicable self-rescue devices; and</a:t>
            </a:r>
          </a:p>
          <a:p>
            <a:pPr marL="0" indent="0">
              <a:buNone/>
            </a:pPr>
            <a:r>
              <a:rPr lang="en-US" sz="2400" dirty="0"/>
              <a:t>(5) Such other instruction as may be required by the District Manager based on circumstances and conditions at the mine.</a:t>
            </a:r>
          </a:p>
          <a:p>
            <a:pPr marL="0" indent="0">
              <a:buNone/>
            </a:pPr>
            <a:r>
              <a:rPr lang="en-US" sz="2400" dirty="0"/>
              <a:t>(b) </a:t>
            </a:r>
            <a:r>
              <a:rPr lang="en-US" sz="2400" b="1" i="1" dirty="0">
                <a:solidFill>
                  <a:srgbClr val="F28411"/>
                </a:solidFill>
              </a:rPr>
              <a:t>Miners shall receive the instruction required by this section at least once every 12 months</a:t>
            </a:r>
            <a:r>
              <a:rPr lang="en-US" sz="2400" b="1" i="1" dirty="0">
                <a:solidFill>
                  <a:schemeClr val="accent6">
                    <a:lumMod val="75000"/>
                  </a:schemeClr>
                </a:solidFill>
              </a:rPr>
              <a:t>.</a:t>
            </a:r>
          </a:p>
          <a:p>
            <a:pPr marL="0" indent="0">
              <a:buNone/>
            </a:pPr>
            <a:r>
              <a:rPr lang="en-US" sz="2400" dirty="0"/>
              <a:t>(c) The training program required by this section shall be submitted with the training plan required by §48.3(a) (Training plans: Submission and approval) of this subpart A and shall include a statement on the methods of instruction to be used.</a:t>
            </a:r>
          </a:p>
          <a:p>
            <a:pPr marL="0" indent="0">
              <a:buNone/>
            </a:pPr>
            <a:r>
              <a:rPr lang="en-US" sz="2400" dirty="0"/>
              <a:t>(d) In accordance with §48.9 (Records of training) of this subpart A, the operator shall maintain and make available for inspection certificates that miners have received the hazard training required by this section.</a:t>
            </a:r>
          </a:p>
          <a:p>
            <a:pPr marL="0" indent="0">
              <a:buNone/>
            </a:pPr>
            <a:r>
              <a:rPr lang="en-US" sz="2400" dirty="0"/>
              <a:t>(e) Miners subject to hazard training shall be accompanied at all times while underground by an experienced miner, as defined in §48.2(b) (Definition of miner) of this subpart A.</a:t>
            </a:r>
          </a:p>
          <a:p>
            <a:pPr marL="0" indent="0">
              <a:spcBef>
                <a:spcPts val="0"/>
              </a:spcBef>
              <a:spcAft>
                <a:spcPts val="1700"/>
              </a:spcAft>
              <a:buNone/>
            </a:pPr>
            <a:endParaRPr lang="en-US" sz="4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917705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is Responsible for What Training?</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fontScale="85000" lnSpcReduction="20000"/>
          </a:bodyPr>
          <a:lstStyle/>
          <a:p>
            <a:pPr>
              <a:spcBef>
                <a:spcPts val="0"/>
              </a:spcBef>
              <a:spcAft>
                <a:spcPts val="1700"/>
              </a:spcAft>
              <a:buFont typeface="Wingdings" panose="05000000000000000000" pitchFamily="2" charset="2"/>
              <a:buChar char="Ø"/>
            </a:pPr>
            <a:r>
              <a:rPr lang="en-US" sz="3300" b="1" dirty="0"/>
              <a:t>§48.31 Hazard Training – Surface Mine or Surface Operations of Underground Mine</a:t>
            </a:r>
          </a:p>
          <a:p>
            <a:pPr marL="0" indent="0">
              <a:buNone/>
            </a:pPr>
            <a:r>
              <a:rPr lang="en-US" sz="2400" dirty="0"/>
              <a:t>(1) Hazard recognition and avoidance;</a:t>
            </a:r>
          </a:p>
          <a:p>
            <a:pPr marL="0" indent="0">
              <a:buNone/>
            </a:pPr>
            <a:r>
              <a:rPr lang="en-US" sz="2400" dirty="0"/>
              <a:t>(2) Emergency and evacuation procedures;</a:t>
            </a:r>
          </a:p>
          <a:p>
            <a:pPr marL="0" indent="0">
              <a:buNone/>
            </a:pPr>
            <a:r>
              <a:rPr lang="en-US" sz="2400" dirty="0"/>
              <a:t>(3) Health and safety standards, safety rules and safe working procedures;</a:t>
            </a:r>
          </a:p>
          <a:p>
            <a:pPr marL="0" indent="0">
              <a:buNone/>
            </a:pPr>
            <a:r>
              <a:rPr lang="en-US" sz="2400" dirty="0"/>
              <a:t>(4) Self-rescue and respiratory devices; and,</a:t>
            </a:r>
          </a:p>
          <a:p>
            <a:pPr marL="0" indent="0">
              <a:buNone/>
            </a:pPr>
            <a:r>
              <a:rPr lang="en-US" sz="2400" dirty="0"/>
              <a:t>(5) Such other instruction as may be required by the District Manager based on circumstances and conditions at the mine.</a:t>
            </a:r>
          </a:p>
          <a:p>
            <a:pPr marL="0" indent="0">
              <a:buNone/>
            </a:pPr>
            <a:r>
              <a:rPr lang="en-US" sz="2400" b="1" i="1" dirty="0">
                <a:solidFill>
                  <a:srgbClr val="F28411"/>
                </a:solidFill>
              </a:rPr>
              <a:t>(b) Miners shall receive the instruction required by this section at least once every 12 months</a:t>
            </a:r>
            <a:r>
              <a:rPr lang="en-US" sz="2400" b="1" i="1" dirty="0">
                <a:solidFill>
                  <a:schemeClr val="accent6">
                    <a:lumMod val="75000"/>
                  </a:schemeClr>
                </a:solidFill>
              </a:rPr>
              <a:t>.</a:t>
            </a:r>
          </a:p>
          <a:p>
            <a:pPr marL="0" indent="0">
              <a:buNone/>
            </a:pPr>
            <a:r>
              <a:rPr lang="en-US" sz="2400" dirty="0"/>
              <a:t>(c) The training program required by this section shall be submitted with the training plan required by §48.23(a) (Training plans: Submission and approval) of this subpart B and shall include a statement on the methods of instruction to be used.</a:t>
            </a:r>
          </a:p>
          <a:p>
            <a:pPr marL="0" indent="0">
              <a:buNone/>
            </a:pPr>
            <a:r>
              <a:rPr lang="en-US" sz="2400" dirty="0"/>
              <a:t>(d) In accordance with §48.29 (Records of training) of this subpart B, the operator shall maintain and make available for inspection, certificates that miners have received the instruction required by this section</a:t>
            </a:r>
          </a:p>
          <a:p>
            <a:pPr marL="0" indent="0">
              <a:buNone/>
            </a:pPr>
            <a:r>
              <a:rPr lang="en-US" sz="2400" dirty="0"/>
              <a:t> </a:t>
            </a:r>
            <a:endParaRPr lang="en-US" sz="4400" dirty="0"/>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3894055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Task Training</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marL="514350" indent="-457200">
              <a:buFont typeface="Wingdings" panose="05000000000000000000" pitchFamily="2" charset="2"/>
              <a:buChar char="Ø"/>
            </a:pPr>
            <a:r>
              <a:rPr lang="en-US" sz="2800" b="1" dirty="0"/>
              <a:t>30 C.F.R. §46.7</a:t>
            </a:r>
          </a:p>
          <a:p>
            <a:pPr marL="57150" indent="0" algn="ctr">
              <a:buNone/>
            </a:pPr>
            <a:r>
              <a:rPr lang="en-US" sz="2800" i="1" dirty="0"/>
              <a:t>(a) </a:t>
            </a:r>
            <a:r>
              <a:rPr lang="en-US" sz="2800" i="1" dirty="0">
                <a:solidFill>
                  <a:srgbClr val="F28411"/>
                </a:solidFill>
              </a:rPr>
              <a:t>You must provide any miner who is reassigned to a new task in which he or she has no previous work experience with training in the health and safety aspects of the task to be assigned</a:t>
            </a:r>
            <a:r>
              <a:rPr lang="en-US" sz="2800" i="1" dirty="0"/>
              <a:t>, including the safe work procedures of such task, information about the physical and health hazards of chemicals in the miner's work area, the protective measures a miner can take against these hazards, and the contents of the mine's HazCom program. </a:t>
            </a:r>
            <a:r>
              <a:rPr lang="en-US" sz="2800" i="1" dirty="0">
                <a:solidFill>
                  <a:srgbClr val="F28411"/>
                </a:solidFill>
              </a:rPr>
              <a:t>This training must be provided before the miner performs the new task</a:t>
            </a:r>
            <a:r>
              <a:rPr lang="en-US" sz="2800" i="1" dirty="0">
                <a:solidFill>
                  <a:schemeClr val="accent6">
                    <a:lumMod val="75000"/>
                  </a:schemeClr>
                </a:solidFill>
              </a:rPr>
              <a:t>.</a:t>
            </a: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1898808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dirty="0"/>
              <a:t>Task Training</a:t>
            </a:r>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marL="514350" indent="-457200">
              <a:buFont typeface="Wingdings" panose="05000000000000000000" pitchFamily="2" charset="2"/>
              <a:buChar char="Ø"/>
            </a:pPr>
            <a:r>
              <a:rPr lang="en-US" b="1" dirty="0"/>
              <a:t>30 C.F.R. §48.7 </a:t>
            </a:r>
          </a:p>
          <a:p>
            <a:pPr marL="514350" indent="-457200">
              <a:buFont typeface="Wingdings" panose="05000000000000000000" pitchFamily="2" charset="2"/>
              <a:buChar char="Ø"/>
            </a:pPr>
            <a:endParaRPr lang="en-US" sz="2800" b="1" i="1" dirty="0"/>
          </a:p>
          <a:p>
            <a:pPr marL="57150" indent="0" algn="ctr">
              <a:buNone/>
            </a:pPr>
            <a:r>
              <a:rPr lang="en-US" sz="2400" i="1" dirty="0"/>
              <a:t>(a) Miners assigned to new work tasks as mobile equipment operators, drilling machine operators, haulage and conveyor systems operators, roof and ground control machine operators, and those in blasting operations shall not perform new work tasks in these categories until training prescribed in this paragraph and paragraph (b) of this section has been completed. </a:t>
            </a:r>
            <a:r>
              <a:rPr lang="en-US" sz="2400" i="1" dirty="0">
                <a:solidFill>
                  <a:srgbClr val="F28411"/>
                </a:solidFill>
              </a:rPr>
              <a:t>This training shall not be required for miners who have been trained and who have demonstrated safe operating procedures for such new work tasks within 12 months preceding assignment</a:t>
            </a:r>
            <a:r>
              <a:rPr lang="en-US" sz="2400" i="1" dirty="0">
                <a:solidFill>
                  <a:schemeClr val="accent6">
                    <a:lumMod val="75000"/>
                  </a:schemeClr>
                </a:solidFill>
              </a:rPr>
              <a:t>. </a:t>
            </a:r>
            <a:r>
              <a:rPr lang="en-US" sz="2400" i="1" dirty="0"/>
              <a:t>This training shall also not be required for miners who have performed the new work tasks and </a:t>
            </a:r>
            <a:r>
              <a:rPr lang="en-US" sz="2400" i="1" dirty="0">
                <a:solidFill>
                  <a:srgbClr val="F28411"/>
                </a:solidFill>
              </a:rPr>
              <a:t>who have demonstrated safe operating procedures for such new work tasks within 12 months preceding assignment</a:t>
            </a:r>
            <a:r>
              <a:rPr lang="en-US" sz="2400" i="1" dirty="0">
                <a:solidFill>
                  <a:schemeClr val="accent6">
                    <a:lumMod val="75000"/>
                  </a:schemeClr>
                </a:solidFill>
              </a:rPr>
              <a:t>.</a:t>
            </a:r>
            <a:r>
              <a:rPr lang="en-US" sz="2400" i="1" dirty="0"/>
              <a:t> The training program shall include the following</a:t>
            </a:r>
            <a:r>
              <a:rPr lang="en-US" sz="2400" dirty="0"/>
              <a:t>:</a:t>
            </a:r>
            <a:endParaRPr lang="en-US" sz="2400" i="1" dirty="0">
              <a:solidFill>
                <a:schemeClr val="accent6">
                  <a:lumMod val="75000"/>
                </a:schemeClr>
              </a:solidFill>
            </a:endParaRPr>
          </a:p>
          <a:p>
            <a:pPr>
              <a:buFont typeface="Wingdings" panose="05000000000000000000" pitchFamily="2" charset="2"/>
              <a:buChar char="Ø"/>
            </a:pPr>
            <a:endParaRPr lang="en-US" sz="2400" dirty="0"/>
          </a:p>
        </p:txBody>
      </p:sp>
    </p:spTree>
    <p:extLst>
      <p:ext uri="{BB962C8B-B14F-4D97-AF65-F5344CB8AC3E}">
        <p14:creationId xmlns:p14="http://schemas.microsoft.com/office/powerpoint/2010/main" val="2608441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492167"/>
            <a:ext cx="10515600" cy="1050325"/>
          </a:xfrm>
        </p:spPr>
        <p:txBody>
          <a:bodyPr anchor="ctr">
            <a:normAutofit/>
          </a:bodyPr>
          <a:lstStyle/>
          <a:p>
            <a:r>
              <a:rPr lang="en-US" dirty="0"/>
              <a:t>Documentation Requirements and Best Practices </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a:bodyPr>
          <a:lstStyle/>
          <a:p>
            <a:pPr marL="0" indent="0">
              <a:lnSpc>
                <a:spcPts val="2600"/>
              </a:lnSpc>
              <a:spcBef>
                <a:spcPts val="0"/>
              </a:spcBef>
              <a:spcAft>
                <a:spcPts val="1700"/>
              </a:spcAft>
              <a:buNone/>
            </a:pPr>
            <a:r>
              <a:rPr lang="en-US" sz="2600" b="1" dirty="0"/>
              <a:t>Part 50 Injury and Illness Records: </a:t>
            </a:r>
            <a:endParaRPr lang="en-US" sz="2000" dirty="0"/>
          </a:p>
          <a:p>
            <a:pPr>
              <a:lnSpc>
                <a:spcPts val="2600"/>
              </a:lnSpc>
              <a:spcBef>
                <a:spcPts val="0"/>
              </a:spcBef>
              <a:spcAft>
                <a:spcPts val="1700"/>
              </a:spcAft>
              <a:buFont typeface="Wingdings" panose="05000000000000000000" pitchFamily="2" charset="2"/>
              <a:buChar char="Ø"/>
            </a:pPr>
            <a:r>
              <a:rPr lang="en-US" sz="2400" dirty="0"/>
              <a:t>Contractors required to maintain a contractor ID must report: </a:t>
            </a:r>
          </a:p>
          <a:p>
            <a:pPr lvl="1">
              <a:lnSpc>
                <a:spcPts val="2600"/>
              </a:lnSpc>
              <a:spcBef>
                <a:spcPts val="0"/>
              </a:spcBef>
              <a:spcAft>
                <a:spcPts val="600"/>
              </a:spcAft>
              <a:buFont typeface="Wingdings" panose="05000000000000000000" pitchFamily="2" charset="2"/>
              <a:buChar char="v"/>
            </a:pPr>
            <a:r>
              <a:rPr lang="en-US" sz="2400" dirty="0"/>
              <a:t>Accidents, injuries and illnesses under 50.20; </a:t>
            </a:r>
          </a:p>
          <a:p>
            <a:pPr lvl="1">
              <a:lnSpc>
                <a:spcPts val="2600"/>
              </a:lnSpc>
              <a:spcBef>
                <a:spcPts val="0"/>
              </a:spcBef>
              <a:spcAft>
                <a:spcPts val="600"/>
              </a:spcAft>
              <a:buFont typeface="Wingdings" panose="05000000000000000000" pitchFamily="2" charset="2"/>
              <a:buChar char="v"/>
            </a:pPr>
            <a:r>
              <a:rPr lang="en-US" sz="2400" dirty="0"/>
              <a:t>Quarterly employment reports under 50.30; and </a:t>
            </a:r>
          </a:p>
          <a:p>
            <a:pPr lvl="1">
              <a:lnSpc>
                <a:spcPts val="2600"/>
              </a:lnSpc>
              <a:spcBef>
                <a:spcPts val="0"/>
              </a:spcBef>
              <a:spcAft>
                <a:spcPts val="1700"/>
              </a:spcAft>
              <a:buFont typeface="Wingdings" panose="05000000000000000000" pitchFamily="2" charset="2"/>
              <a:buChar char="v"/>
            </a:pPr>
            <a:r>
              <a:rPr lang="en-US" sz="2400" dirty="0"/>
              <a:t>Records of such reports under 50.40. </a:t>
            </a:r>
          </a:p>
          <a:p>
            <a:pPr>
              <a:lnSpc>
                <a:spcPts val="2600"/>
              </a:lnSpc>
              <a:spcBef>
                <a:spcPts val="0"/>
              </a:spcBef>
              <a:spcAft>
                <a:spcPts val="1700"/>
              </a:spcAft>
              <a:buFont typeface="Wingdings" panose="05000000000000000000" pitchFamily="2" charset="2"/>
              <a:buChar char="Ø"/>
            </a:pPr>
            <a:r>
              <a:rPr lang="en-US" sz="2400" dirty="0"/>
              <a:t>ALL Contractors must comply with Immediate notification requirements </a:t>
            </a:r>
          </a:p>
          <a:p>
            <a:pPr lvl="1">
              <a:lnSpc>
                <a:spcPts val="2600"/>
              </a:lnSpc>
              <a:spcBef>
                <a:spcPts val="0"/>
              </a:spcBef>
              <a:spcAft>
                <a:spcPts val="1700"/>
              </a:spcAft>
              <a:buFont typeface="Wingdings" panose="05000000000000000000" pitchFamily="2" charset="2"/>
              <a:buChar char="v"/>
            </a:pPr>
            <a:r>
              <a:rPr lang="en-US" sz="2400" dirty="0"/>
              <a:t>Mine Operators should also file injury and illness reports and immediately contact MSHA within 15 minutes of becoming aware of situation under 50.10. </a:t>
            </a:r>
          </a:p>
        </p:txBody>
      </p:sp>
    </p:spTree>
    <p:extLst>
      <p:ext uri="{BB962C8B-B14F-4D97-AF65-F5344CB8AC3E}">
        <p14:creationId xmlns:p14="http://schemas.microsoft.com/office/powerpoint/2010/main" val="917718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Best Practices with Contractors</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a:bodyPr>
          <a:lstStyle/>
          <a:p>
            <a:pPr marL="0" indent="0">
              <a:buNone/>
            </a:pPr>
            <a:r>
              <a:rPr lang="en-US" sz="1800" b="1" dirty="0"/>
              <a:t>§45.4   Independent contractor register.</a:t>
            </a:r>
            <a:br>
              <a:rPr lang="en-US" sz="1800" b="1" dirty="0"/>
            </a:br>
            <a:endParaRPr lang="en-US" sz="1800" b="1" dirty="0"/>
          </a:p>
          <a:p>
            <a:pPr marL="0" indent="0">
              <a:buNone/>
            </a:pPr>
            <a:r>
              <a:rPr lang="en-US" sz="2000" dirty="0"/>
              <a:t>(a) Each independent contractor shall provide the production-operator in writing the following information:</a:t>
            </a:r>
          </a:p>
          <a:p>
            <a:pPr marL="457200" lvl="1" indent="0">
              <a:buNone/>
            </a:pPr>
            <a:r>
              <a:rPr lang="en-US" sz="2000" dirty="0"/>
              <a:t>(1) The independent contractor's trade name, business address and business telephone number;</a:t>
            </a:r>
          </a:p>
          <a:p>
            <a:pPr marL="457200" lvl="1" indent="0">
              <a:buNone/>
            </a:pPr>
            <a:r>
              <a:rPr lang="en-US" sz="2000" dirty="0"/>
              <a:t>(2) A description of the nature of the work to be performed by the independent contractor and where at the mine the work is to be performed;</a:t>
            </a:r>
          </a:p>
          <a:p>
            <a:pPr marL="457200" lvl="1" indent="0">
              <a:buNone/>
            </a:pPr>
            <a:r>
              <a:rPr lang="en-US" sz="2000" dirty="0"/>
              <a:t>(3) The independent contractor's MSHA identification number, if any; and</a:t>
            </a:r>
          </a:p>
          <a:p>
            <a:pPr marL="457200" lvl="1" indent="0">
              <a:buNone/>
            </a:pPr>
            <a:r>
              <a:rPr lang="en-US" sz="2000" dirty="0"/>
              <a:t>(4) The independent contractor's address of record for service of citations, or other documents involving the independent contractor.</a:t>
            </a:r>
          </a:p>
          <a:p>
            <a:pPr marL="0" indent="0">
              <a:buNone/>
            </a:pPr>
            <a:r>
              <a:rPr lang="en-US" sz="2000" dirty="0"/>
              <a:t>(b) Each production-operator shall maintain in writing at the mine the information required by paragraph (a) of this section for each independent contractor at the mine. The production-operator shall make this information available to any authorized representative of the Secretary upon request.</a:t>
            </a:r>
          </a:p>
        </p:txBody>
      </p:sp>
    </p:spTree>
    <p:extLst>
      <p:ext uri="{BB962C8B-B14F-4D97-AF65-F5344CB8AC3E}">
        <p14:creationId xmlns:p14="http://schemas.microsoft.com/office/powerpoint/2010/main" val="513011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normAutofit/>
          </a:bodyPr>
          <a:lstStyle/>
          <a:p>
            <a:r>
              <a:rPr lang="en-US" dirty="0"/>
              <a:t>MSHA Enforcement and Best Practices</a:t>
            </a:r>
          </a:p>
        </p:txBody>
      </p:sp>
    </p:spTree>
    <p:extLst>
      <p:ext uri="{BB962C8B-B14F-4D97-AF65-F5344CB8AC3E}">
        <p14:creationId xmlns:p14="http://schemas.microsoft.com/office/powerpoint/2010/main" val="2235105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2022 Enhanced Enforcement</a:t>
            </a:r>
          </a:p>
        </p:txBody>
      </p:sp>
      <p:pic>
        <p:nvPicPr>
          <p:cNvPr id="6" name="Content Placeholder 5">
            <a:extLst>
              <a:ext uri="{FF2B5EF4-FFF2-40B4-BE49-F238E27FC236}">
                <a16:creationId xmlns:a16="http://schemas.microsoft.com/office/drawing/2014/main" id="{D5B1F9B4-FA82-36F8-187F-CE74148B9E6F}"/>
              </a:ext>
            </a:extLst>
          </p:cNvPr>
          <p:cNvPicPr>
            <a:picLocks noGrp="1" noChangeAspect="1"/>
          </p:cNvPicPr>
          <p:nvPr>
            <p:ph idx="1"/>
          </p:nvPr>
        </p:nvPicPr>
        <p:blipFill rotWithShape="1">
          <a:blip r:embed="rId2"/>
          <a:stretch/>
        </p:blipFill>
        <p:spPr>
          <a:xfrm>
            <a:off x="2539358" y="1260389"/>
            <a:ext cx="7113284" cy="5068215"/>
          </a:xfrm>
          <a:prstGeom prst="rect">
            <a:avLst/>
          </a:prstGeom>
          <a:noFill/>
        </p:spPr>
      </p:pic>
    </p:spTree>
    <p:extLst>
      <p:ext uri="{BB962C8B-B14F-4D97-AF65-F5344CB8AC3E}">
        <p14:creationId xmlns:p14="http://schemas.microsoft.com/office/powerpoint/2010/main" val="72242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2022 Enhanced Enforcement</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fontScale="77500" lnSpcReduction="20000"/>
          </a:bodyPr>
          <a:lstStyle/>
          <a:p>
            <a:pPr marL="0" indent="0" algn="l" fontAlgn="base">
              <a:buNone/>
            </a:pPr>
            <a:r>
              <a:rPr lang="en-US" b="0" i="0" dirty="0">
                <a:solidFill>
                  <a:srgbClr val="000000"/>
                </a:solidFill>
                <a:effectLst/>
                <a:latin typeface="Open Sans" panose="020B0606030504020204" pitchFamily="34" charset="0"/>
              </a:rPr>
              <a:t>1. Customer and Contract Truck Drivers</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457200" lvl="1" indent="0" fontAlgn="base">
              <a:buNone/>
            </a:pPr>
            <a:r>
              <a:rPr lang="en-US" b="0" i="0" dirty="0">
                <a:solidFill>
                  <a:srgbClr val="000000"/>
                </a:solidFill>
                <a:effectLst/>
                <a:latin typeface="Open Sans" panose="020B0606030504020204" pitchFamily="34" charset="0"/>
              </a:rPr>
              <a:t>a) Task Training</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0" indent="0" algn="l" fontAlgn="base">
              <a:buNone/>
            </a:pPr>
            <a:r>
              <a:rPr lang="en-US" b="1" i="1" dirty="0">
                <a:solidFill>
                  <a:srgbClr val="F28411"/>
                </a:solidFill>
                <a:effectLst/>
                <a:latin typeface="Open Sans" panose="020B0606030504020204" pitchFamily="34" charset="0"/>
              </a:rPr>
              <a:t>Mine operators</a:t>
            </a:r>
            <a:r>
              <a:rPr lang="en-US" b="1" i="1" dirty="0">
                <a:solidFill>
                  <a:schemeClr val="accent6">
                    <a:lumMod val="75000"/>
                  </a:schemeClr>
                </a:solidFill>
                <a:effectLst/>
                <a:latin typeface="Open Sans" panose="020B0606030504020204" pitchFamily="34" charset="0"/>
              </a:rPr>
              <a:t> </a:t>
            </a:r>
            <a:r>
              <a:rPr lang="en-US" b="0" i="0" dirty="0">
                <a:solidFill>
                  <a:srgbClr val="000000"/>
                </a:solidFill>
                <a:effectLst/>
                <a:latin typeface="Open Sans" panose="020B0606030504020204" pitchFamily="34" charset="0"/>
              </a:rPr>
              <a:t>must assure that miners have the skills necessary to perform tasks in a safe manner.  </a:t>
            </a:r>
            <a:r>
              <a:rPr lang="en-US" b="0" i="1" dirty="0">
                <a:solidFill>
                  <a:srgbClr val="F28411"/>
                </a:solidFill>
                <a:effectLst/>
                <a:latin typeface="Open Sans" panose="020B0606030504020204" pitchFamily="34" charset="0"/>
              </a:rPr>
              <a:t>This is particularly true for customer or contract truck drivers. Truck drivers must be trained in the tasks necessary to perform their jobs at the mine</a:t>
            </a:r>
            <a:r>
              <a:rPr lang="en-US" b="0" i="0" dirty="0">
                <a:solidFill>
                  <a:srgbClr val="000000"/>
                </a:solidFill>
                <a:effectLst/>
                <a:latin typeface="Open Sans" panose="020B0606030504020204" pitchFamily="34" charset="0"/>
              </a:rPr>
              <a:t>.  MSHA inspectors will focus on the following standards.</a:t>
            </a:r>
          </a:p>
          <a:p>
            <a:pPr marL="914400" lvl="2" indent="0" fontAlgn="base">
              <a:buNone/>
            </a:pPr>
            <a:r>
              <a:rPr lang="en-US" sz="1400" b="0" i="0" dirty="0">
                <a:solidFill>
                  <a:srgbClr val="000000"/>
                </a:solidFill>
                <a:effectLst/>
                <a:latin typeface="Open Sans" panose="020B0606030504020204" pitchFamily="34" charset="0"/>
              </a:rPr>
              <a:t>Control of Equipment: 56.9101, 57.9101, 77.1607(a) and (b)</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Use of Seat Belts: 56.14131, 57.14131</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Chocking of Wheels: 56.1402, 57.1402, 77.1607(n)</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Pre-operational Inspection: 56.14100(a), 57.14100(a), 77.1606(a)</a:t>
            </a:r>
            <a:br>
              <a:rPr lang="en-US" sz="1400" b="0" i="0" dirty="0">
                <a:solidFill>
                  <a:srgbClr val="000000"/>
                </a:solidFill>
                <a:effectLst/>
                <a:latin typeface="Open Sans" panose="020B0606030504020204" pitchFamily="34" charset="0"/>
              </a:rPr>
            </a:br>
            <a:r>
              <a:rPr lang="en-US" sz="1400" b="0" i="0" dirty="0">
                <a:solidFill>
                  <a:srgbClr val="000000"/>
                </a:solidFill>
                <a:effectLst/>
                <a:latin typeface="Open Sans" panose="020B0606030504020204" pitchFamily="34" charset="0"/>
              </a:rPr>
              <a:t>Maintaining Brakes in Functional Condition: 56.14101(a)(3), 57.14101(a)(3), 77.1605(b)</a:t>
            </a:r>
            <a:br>
              <a:rPr lang="en-US" sz="1400" b="0" i="0" dirty="0">
                <a:solidFill>
                  <a:srgbClr val="000000"/>
                </a:solidFill>
                <a:effectLst/>
                <a:latin typeface="Open Sans" panose="020B0606030504020204" pitchFamily="34" charset="0"/>
              </a:rPr>
            </a:br>
            <a:endParaRPr lang="en-US" sz="1400" b="0" i="0" dirty="0">
              <a:solidFill>
                <a:srgbClr val="000000"/>
              </a:solidFill>
              <a:effectLst/>
              <a:latin typeface="Open Sans" panose="020B0606030504020204" pitchFamily="34" charset="0"/>
            </a:endParaRPr>
          </a:p>
          <a:p>
            <a:pPr marL="457200" lvl="1" indent="0" fontAlgn="base">
              <a:buNone/>
            </a:pPr>
            <a:r>
              <a:rPr lang="en-US" b="0" i="0" dirty="0">
                <a:solidFill>
                  <a:srgbClr val="000000"/>
                </a:solidFill>
                <a:effectLst/>
                <a:latin typeface="Open Sans" panose="020B0606030504020204" pitchFamily="34" charset="0"/>
              </a:rPr>
              <a:t>b)  Hazard training (provided by the mine operator)</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pPr marL="0" indent="0" algn="l" fontAlgn="base">
              <a:buNone/>
            </a:pPr>
            <a:r>
              <a:rPr lang="en-US" b="0" i="0" dirty="0">
                <a:solidFill>
                  <a:srgbClr val="000000"/>
                </a:solidFill>
                <a:effectLst/>
                <a:latin typeface="Open Sans" panose="020B0606030504020204" pitchFamily="34" charset="0"/>
              </a:rPr>
              <a:t>Mine operators must provide appropriate hazard training to customer and contract truck drivers, as required under 30 CFR 46.11 (sand, gravel, stone, or limestone surface mines), 48.11 (underground mines), and 48.31 (surface mines and surface areas of underground mines). </a:t>
            </a: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endParaRPr lang="en-US" dirty="0"/>
          </a:p>
          <a:p>
            <a:endParaRPr lang="en-US" dirty="0"/>
          </a:p>
        </p:txBody>
      </p:sp>
    </p:spTree>
    <p:extLst>
      <p:ext uri="{BB962C8B-B14F-4D97-AF65-F5344CB8AC3E}">
        <p14:creationId xmlns:p14="http://schemas.microsoft.com/office/powerpoint/2010/main" val="94944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6CCE-DA82-FEFE-A8E3-2D1BB12C9D81}"/>
              </a:ext>
            </a:extLst>
          </p:cNvPr>
          <p:cNvSpPr>
            <a:spLocks noGrp="1"/>
          </p:cNvSpPr>
          <p:nvPr>
            <p:ph type="title"/>
          </p:nvPr>
        </p:nvSpPr>
        <p:spPr/>
        <p:txBody>
          <a:bodyPr/>
          <a:lstStyle/>
          <a:p>
            <a:r>
              <a:rPr lang="en-US" dirty="0"/>
              <a:t>Who is Responsible and Can be Cited? </a:t>
            </a:r>
          </a:p>
        </p:txBody>
      </p:sp>
    </p:spTree>
    <p:extLst>
      <p:ext uri="{BB962C8B-B14F-4D97-AF65-F5344CB8AC3E}">
        <p14:creationId xmlns:p14="http://schemas.microsoft.com/office/powerpoint/2010/main" val="3953590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2022 Enhanced Enforcement</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lnSpcReduction="10000"/>
          </a:bodyPr>
          <a:lstStyle/>
          <a:p>
            <a:pPr marL="0" indent="0" algn="l" fontAlgn="base">
              <a:buNone/>
            </a:pPr>
            <a:r>
              <a:rPr lang="en-US" sz="2800" b="0" i="0" dirty="0">
                <a:solidFill>
                  <a:srgbClr val="000000"/>
                </a:solidFill>
                <a:effectLst/>
                <a:latin typeface="Open Sans" panose="020B0606030504020204" pitchFamily="34" charset="0"/>
              </a:rPr>
              <a:t>2. </a:t>
            </a:r>
            <a:r>
              <a:rPr lang="en-US" sz="2800" b="1" i="1" dirty="0">
                <a:solidFill>
                  <a:srgbClr val="F28411"/>
                </a:solidFill>
                <a:effectLst/>
                <a:latin typeface="Open Sans" panose="020B0606030504020204" pitchFamily="34" charset="0"/>
              </a:rPr>
              <a:t>Managers and Supervisors </a:t>
            </a:r>
            <a:r>
              <a:rPr lang="en-US" sz="2800" b="0" i="0" dirty="0">
                <a:solidFill>
                  <a:srgbClr val="000000"/>
                </a:solidFill>
                <a:effectLst/>
                <a:latin typeface="Open Sans" panose="020B0606030504020204" pitchFamily="34" charset="0"/>
              </a:rPr>
              <a:t>who Perform Mining Tasks</a:t>
            </a:r>
          </a:p>
          <a:p>
            <a:pPr marL="0" indent="0" algn="l" fontAlgn="base">
              <a:buNone/>
            </a:pPr>
            <a:br>
              <a:rPr lang="en-US" sz="2800" b="0" i="0" dirty="0">
                <a:solidFill>
                  <a:srgbClr val="000000"/>
                </a:solidFill>
                <a:effectLst/>
                <a:latin typeface="Open Sans" panose="020B0606030504020204" pitchFamily="34" charset="0"/>
              </a:rPr>
            </a:br>
            <a:endParaRPr lang="en-US" sz="2800" b="0" i="0" dirty="0">
              <a:solidFill>
                <a:srgbClr val="000000"/>
              </a:solidFill>
              <a:effectLst/>
              <a:latin typeface="Open Sans" panose="020B0606030504020204" pitchFamily="34" charset="0"/>
            </a:endParaRPr>
          </a:p>
          <a:p>
            <a:pPr marL="0" indent="0" algn="l" fontAlgn="base">
              <a:buNone/>
            </a:pPr>
            <a:r>
              <a:rPr lang="en-US" sz="2800" b="1" i="1" dirty="0">
                <a:solidFill>
                  <a:srgbClr val="F28411"/>
                </a:solidFill>
                <a:effectLst/>
                <a:latin typeface="Open Sans" panose="020B0606030504020204" pitchFamily="34" charset="0"/>
              </a:rPr>
              <a:t>Managers and supervisors who perform mining tasks must be tasked trained</a:t>
            </a:r>
            <a:r>
              <a:rPr lang="en-US" sz="2800" b="0" i="0" dirty="0">
                <a:solidFill>
                  <a:srgbClr val="000000"/>
                </a:solidFill>
                <a:effectLst/>
                <a:latin typeface="Open Sans" panose="020B0606030504020204" pitchFamily="34" charset="0"/>
              </a:rPr>
              <a:t>, as required under 30 CFR 46.7 (sand, gravel, stone, or limestone surface mines), 48.7 (underground mines), and 48.27(surface mines and surface areas of underground mines).</a:t>
            </a:r>
          </a:p>
          <a:p>
            <a:pPr marL="0" indent="0" algn="l" fontAlgn="base">
              <a:buNone/>
            </a:pP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endParaRPr lang="en-US" dirty="0"/>
          </a:p>
          <a:p>
            <a:pPr marL="0" indent="0" algn="l" fontAlgn="base">
              <a:buNone/>
            </a:pP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endParaRPr lang="en-US" dirty="0"/>
          </a:p>
          <a:p>
            <a:endParaRPr lang="en-US" dirty="0"/>
          </a:p>
        </p:txBody>
      </p:sp>
    </p:spTree>
    <p:extLst>
      <p:ext uri="{BB962C8B-B14F-4D97-AF65-F5344CB8AC3E}">
        <p14:creationId xmlns:p14="http://schemas.microsoft.com/office/powerpoint/2010/main" val="2102149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Customer Trucks / Drivers on Site</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fontScale="92500" lnSpcReduction="10000"/>
          </a:bodyPr>
          <a:lstStyle/>
          <a:p>
            <a:pPr marL="0" indent="0" algn="l" fontAlgn="base">
              <a:buNone/>
            </a:pP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endParaRPr lang="en-US" dirty="0"/>
          </a:p>
          <a:p>
            <a:pPr marL="0" indent="0" algn="l" fontAlgn="base">
              <a:buNone/>
            </a:pP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MSHA Program Policy Vol. IV</a:t>
            </a:r>
          </a:p>
          <a:p>
            <a:pPr marL="0" indent="0">
              <a:buNone/>
            </a:pPr>
            <a:endParaRPr lang="en-US" sz="1200" dirty="0"/>
          </a:p>
          <a:p>
            <a:pPr marL="0" indent="0">
              <a:buNone/>
            </a:pPr>
            <a:endParaRPr lang="en-US" sz="1200" dirty="0"/>
          </a:p>
        </p:txBody>
      </p:sp>
      <p:pic>
        <p:nvPicPr>
          <p:cNvPr id="5" name="Picture 4">
            <a:extLst>
              <a:ext uri="{FF2B5EF4-FFF2-40B4-BE49-F238E27FC236}">
                <a16:creationId xmlns:a16="http://schemas.microsoft.com/office/drawing/2014/main" id="{8B50B1E0-C4AE-6BE5-95DD-502270E285E7}"/>
              </a:ext>
            </a:extLst>
          </p:cNvPr>
          <p:cNvPicPr>
            <a:picLocks noChangeAspect="1"/>
          </p:cNvPicPr>
          <p:nvPr/>
        </p:nvPicPr>
        <p:blipFill>
          <a:blip r:embed="rId2"/>
          <a:stretch>
            <a:fillRect/>
          </a:stretch>
        </p:blipFill>
        <p:spPr>
          <a:xfrm>
            <a:off x="1892741" y="1116412"/>
            <a:ext cx="8963328" cy="5124312"/>
          </a:xfrm>
          <a:prstGeom prst="rect">
            <a:avLst/>
          </a:prstGeom>
        </p:spPr>
      </p:pic>
    </p:spTree>
    <p:extLst>
      <p:ext uri="{BB962C8B-B14F-4D97-AF65-F5344CB8AC3E}">
        <p14:creationId xmlns:p14="http://schemas.microsoft.com/office/powerpoint/2010/main" val="3647070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Customer Trucks / Drivers on Site</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fontScale="92500" lnSpcReduction="10000"/>
          </a:bodyPr>
          <a:lstStyle/>
          <a:p>
            <a:pPr marL="0" indent="0" algn="l" fontAlgn="base">
              <a:buNone/>
            </a:pP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endParaRPr lang="en-US" dirty="0"/>
          </a:p>
          <a:p>
            <a:pPr marL="0" indent="0" algn="l" fontAlgn="base">
              <a:buNone/>
            </a:pPr>
            <a:br>
              <a:rPr lang="en-US" b="0" i="0" dirty="0">
                <a:solidFill>
                  <a:srgbClr val="000000"/>
                </a:solidFill>
                <a:effectLst/>
                <a:latin typeface="Open Sans" panose="020B0606030504020204" pitchFamily="34" charset="0"/>
              </a:rPr>
            </a:br>
            <a:endParaRPr lang="en-US" b="0" i="0" dirty="0">
              <a:solidFill>
                <a:srgbClr val="000000"/>
              </a:solidFill>
              <a:effectLst/>
              <a:latin typeface="Open Sans" panose="020B0606030504020204" pitchFamily="34" charset="0"/>
            </a:endParaRP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MSHA Program Policy Vol. III</a:t>
            </a:r>
          </a:p>
          <a:p>
            <a:pPr marL="0" indent="0">
              <a:buNone/>
            </a:pPr>
            <a:endParaRPr lang="en-US" sz="1200" dirty="0"/>
          </a:p>
          <a:p>
            <a:pPr marL="0" indent="0">
              <a:buNone/>
            </a:pPr>
            <a:endParaRPr lang="en-US" sz="1200" dirty="0"/>
          </a:p>
        </p:txBody>
      </p:sp>
      <p:pic>
        <p:nvPicPr>
          <p:cNvPr id="6" name="Picture 5">
            <a:extLst>
              <a:ext uri="{FF2B5EF4-FFF2-40B4-BE49-F238E27FC236}">
                <a16:creationId xmlns:a16="http://schemas.microsoft.com/office/drawing/2014/main" id="{DBBF0EC1-D1F3-71EA-EEC3-AF977EE3A79C}"/>
              </a:ext>
            </a:extLst>
          </p:cNvPr>
          <p:cNvPicPr>
            <a:picLocks noChangeAspect="1"/>
          </p:cNvPicPr>
          <p:nvPr/>
        </p:nvPicPr>
        <p:blipFill>
          <a:blip r:embed="rId2"/>
          <a:stretch>
            <a:fillRect/>
          </a:stretch>
        </p:blipFill>
        <p:spPr>
          <a:xfrm>
            <a:off x="2966305" y="1043939"/>
            <a:ext cx="8387495" cy="5224034"/>
          </a:xfrm>
          <a:prstGeom prst="rect">
            <a:avLst/>
          </a:prstGeom>
        </p:spPr>
      </p:pic>
    </p:spTree>
    <p:extLst>
      <p:ext uri="{BB962C8B-B14F-4D97-AF65-F5344CB8AC3E}">
        <p14:creationId xmlns:p14="http://schemas.microsoft.com/office/powerpoint/2010/main" val="2055453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Customer Trucks / Drivers on Site</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lnSpcReduction="10000"/>
          </a:bodyPr>
          <a:lstStyle/>
          <a:p>
            <a:pPr fontAlgn="base"/>
            <a:r>
              <a:rPr lang="en-US" b="0" i="0" dirty="0">
                <a:solidFill>
                  <a:schemeClr val="tx1">
                    <a:lumMod val="65000"/>
                    <a:lumOff val="35000"/>
                  </a:schemeClr>
                </a:solidFill>
                <a:effectLst/>
              </a:rPr>
              <a:t>Common Enforcement Issues</a:t>
            </a:r>
            <a:br>
              <a:rPr lang="en-US" b="0" i="0" dirty="0">
                <a:solidFill>
                  <a:schemeClr val="tx1">
                    <a:lumMod val="65000"/>
                    <a:lumOff val="35000"/>
                  </a:schemeClr>
                </a:solidFill>
                <a:effectLst/>
              </a:rPr>
            </a:br>
            <a:endParaRPr lang="en-US" b="0" i="0" dirty="0">
              <a:solidFill>
                <a:schemeClr val="tx1">
                  <a:lumMod val="65000"/>
                  <a:lumOff val="35000"/>
                </a:schemeClr>
              </a:solidFill>
              <a:effectLst/>
            </a:endParaRPr>
          </a:p>
          <a:p>
            <a:pPr marL="971550" lvl="1" indent="-514350" fontAlgn="base">
              <a:buFont typeface="+mj-lt"/>
              <a:buAutoNum type="arabicPeriod"/>
            </a:pPr>
            <a:r>
              <a:rPr lang="en-US" dirty="0">
                <a:solidFill>
                  <a:schemeClr val="tx1">
                    <a:lumMod val="65000"/>
                    <a:lumOff val="35000"/>
                  </a:schemeClr>
                </a:solidFill>
                <a:latin typeface="Open Sans" panose="020B0606030504020204" pitchFamily="34" charset="0"/>
              </a:rPr>
              <a:t>Truck Drivers accessing top of loads</a:t>
            </a:r>
          </a:p>
          <a:p>
            <a:pPr lvl="2" fontAlgn="base">
              <a:buFont typeface="Wingdings" panose="05000000000000000000" pitchFamily="2" charset="2"/>
              <a:buChar char="ü"/>
            </a:pPr>
            <a:r>
              <a:rPr lang="en-US" b="0" i="0" dirty="0">
                <a:solidFill>
                  <a:schemeClr val="tx1">
                    <a:lumMod val="65000"/>
                    <a:lumOff val="35000"/>
                  </a:schemeClr>
                </a:solidFill>
                <a:effectLst/>
                <a:latin typeface="Open Sans" panose="020B0606030504020204" pitchFamily="34" charset="0"/>
              </a:rPr>
              <a:t>Signage, signage, signage</a:t>
            </a:r>
          </a:p>
          <a:p>
            <a:pPr lvl="2" fontAlgn="base">
              <a:buFont typeface="Wingdings" panose="05000000000000000000" pitchFamily="2" charset="2"/>
              <a:buChar char="ü"/>
            </a:pPr>
            <a:r>
              <a:rPr lang="en-US" b="0" i="0" dirty="0">
                <a:solidFill>
                  <a:schemeClr val="tx1">
                    <a:lumMod val="65000"/>
                    <a:lumOff val="35000"/>
                  </a:schemeClr>
                </a:solidFill>
                <a:effectLst/>
                <a:latin typeface="Open Sans" panose="020B0606030504020204" pitchFamily="34" charset="0"/>
              </a:rPr>
              <a:t>Designated tarping stations</a:t>
            </a:r>
          </a:p>
          <a:p>
            <a:pPr lvl="2" fontAlgn="base">
              <a:buFont typeface="Wingdings" panose="05000000000000000000" pitchFamily="2" charset="2"/>
              <a:buChar char="ü"/>
            </a:pPr>
            <a:r>
              <a:rPr lang="en-US" dirty="0">
                <a:solidFill>
                  <a:schemeClr val="tx1">
                    <a:lumMod val="65000"/>
                    <a:lumOff val="35000"/>
                  </a:schemeClr>
                </a:solidFill>
                <a:latin typeface="Open Sans" panose="020B0606030504020204" pitchFamily="34" charset="0"/>
              </a:rPr>
              <a:t>Enforcement of policy against drivers and driver companies</a:t>
            </a:r>
          </a:p>
          <a:p>
            <a:pPr lvl="2" fontAlgn="base">
              <a:buFont typeface="Wingdings" panose="05000000000000000000" pitchFamily="2" charset="2"/>
              <a:buChar char="ü"/>
            </a:pPr>
            <a:endParaRPr lang="en-US" b="0" i="0" dirty="0">
              <a:solidFill>
                <a:schemeClr val="tx1">
                  <a:lumMod val="65000"/>
                  <a:lumOff val="35000"/>
                </a:schemeClr>
              </a:solidFill>
              <a:effectLst/>
              <a:latin typeface="Open Sans" panose="020B0606030504020204" pitchFamily="34" charset="0"/>
            </a:endParaRPr>
          </a:p>
          <a:p>
            <a:pPr marL="971550" lvl="1" indent="-514350" fontAlgn="base">
              <a:buFont typeface="+mj-lt"/>
              <a:buAutoNum type="arabicPeriod"/>
            </a:pPr>
            <a:r>
              <a:rPr lang="en-US" b="0" i="0" dirty="0">
                <a:solidFill>
                  <a:schemeClr val="tx1">
                    <a:lumMod val="65000"/>
                    <a:lumOff val="35000"/>
                  </a:schemeClr>
                </a:solidFill>
                <a:effectLst/>
                <a:latin typeface="Open Sans" panose="020B0606030504020204" pitchFamily="34" charset="0"/>
              </a:rPr>
              <a:t>Training</a:t>
            </a:r>
          </a:p>
          <a:p>
            <a:pPr lvl="2" fontAlgn="base">
              <a:buFont typeface="Wingdings" panose="05000000000000000000" pitchFamily="2" charset="2"/>
              <a:buChar char="ü"/>
            </a:pPr>
            <a:r>
              <a:rPr lang="en-US" dirty="0">
                <a:solidFill>
                  <a:schemeClr val="tx1">
                    <a:lumMod val="65000"/>
                    <a:lumOff val="35000"/>
                  </a:schemeClr>
                </a:solidFill>
                <a:latin typeface="Open Sans" panose="020B0606030504020204" pitchFamily="34" charset="0"/>
              </a:rPr>
              <a:t>Ensure contractors that require a training plan have one, follow it, and send trained miners</a:t>
            </a:r>
          </a:p>
          <a:p>
            <a:pPr lvl="2" fontAlgn="base">
              <a:buFont typeface="Wingdings" panose="05000000000000000000" pitchFamily="2" charset="2"/>
              <a:buChar char="ü"/>
            </a:pPr>
            <a:r>
              <a:rPr lang="en-US" b="0" i="0" dirty="0">
                <a:solidFill>
                  <a:schemeClr val="tx1">
                    <a:lumMod val="65000"/>
                    <a:lumOff val="35000"/>
                  </a:schemeClr>
                </a:solidFill>
                <a:effectLst/>
                <a:latin typeface="Open Sans" panose="020B0606030504020204" pitchFamily="34" charset="0"/>
              </a:rPr>
              <a:t>Document completion of site-specific training and retain records</a:t>
            </a:r>
            <a:br>
              <a:rPr lang="en-US" b="0" i="0" dirty="0">
                <a:solidFill>
                  <a:schemeClr val="tx1">
                    <a:lumMod val="65000"/>
                    <a:lumOff val="35000"/>
                  </a:schemeClr>
                </a:solidFill>
                <a:effectLst/>
                <a:latin typeface="Open Sans" panose="020B0606030504020204" pitchFamily="34" charset="0"/>
              </a:rPr>
            </a:br>
            <a:endParaRPr lang="en-US" dirty="0">
              <a:solidFill>
                <a:schemeClr val="tx1">
                  <a:lumMod val="65000"/>
                  <a:lumOff val="35000"/>
                </a:schemeClr>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651384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Best Practices with Contractors</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a:bodyPr>
          <a:lstStyle/>
          <a:p>
            <a:pPr marL="0" indent="0">
              <a:buNone/>
            </a:pPr>
            <a:r>
              <a:rPr lang="en-US" sz="2600" b="1" dirty="0"/>
              <a:t>Workplace and Pre-Shift Examinations: </a:t>
            </a:r>
          </a:p>
          <a:p>
            <a:pPr>
              <a:spcBef>
                <a:spcPts val="1200"/>
              </a:spcBef>
              <a:spcAft>
                <a:spcPts val="600"/>
              </a:spcAft>
              <a:buFont typeface="Wingdings" panose="05000000000000000000" pitchFamily="2" charset="2"/>
              <a:buChar char="Ø"/>
            </a:pPr>
            <a:r>
              <a:rPr lang="en-US" sz="2200" dirty="0"/>
              <a:t>Production-operators should ensure that contractors know they are required to perform workplace and pre-shift exams. </a:t>
            </a:r>
          </a:p>
          <a:p>
            <a:pPr>
              <a:spcBef>
                <a:spcPts val="1200"/>
              </a:spcBef>
              <a:spcAft>
                <a:spcPts val="600"/>
              </a:spcAft>
              <a:buFont typeface="Wingdings" panose="05000000000000000000" pitchFamily="2" charset="2"/>
              <a:buChar char="Ø"/>
            </a:pPr>
            <a:r>
              <a:rPr lang="en-US" sz="2200" dirty="0"/>
              <a:t>If production-operator employees are working in the same area as contractor employees, the operator must also complete a workplace exam. </a:t>
            </a:r>
          </a:p>
          <a:p>
            <a:pPr>
              <a:spcBef>
                <a:spcPts val="1200"/>
              </a:spcBef>
              <a:spcAft>
                <a:spcPts val="600"/>
              </a:spcAft>
              <a:buFont typeface="Wingdings" panose="05000000000000000000" pitchFamily="2" charset="2"/>
              <a:buChar char="Ø"/>
            </a:pPr>
            <a:r>
              <a:rPr lang="en-US" sz="2200" dirty="0"/>
              <a:t>Production-operator should ensure that contractor is performing workplace and pre-shift exams. </a:t>
            </a:r>
          </a:p>
          <a:p>
            <a:pPr lvl="1">
              <a:spcBef>
                <a:spcPts val="1200"/>
              </a:spcBef>
              <a:spcAft>
                <a:spcPts val="600"/>
              </a:spcAft>
              <a:buFont typeface="Wingdings" panose="05000000000000000000" pitchFamily="2" charset="2"/>
              <a:buChar char="v"/>
            </a:pPr>
            <a:r>
              <a:rPr lang="en-US" sz="2200" dirty="0"/>
              <a:t>If not the operator could be cited for failure to complete the exams.</a:t>
            </a:r>
          </a:p>
          <a:p>
            <a:pPr marL="0" indent="0">
              <a:lnSpc>
                <a:spcPts val="2600"/>
              </a:lnSpc>
              <a:spcBef>
                <a:spcPts val="0"/>
              </a:spcBef>
              <a:spcAft>
                <a:spcPts val="1700"/>
              </a:spcAft>
              <a:buNone/>
            </a:pPr>
            <a:endParaRPr lang="en-US" sz="2000" b="1" dirty="0"/>
          </a:p>
        </p:txBody>
      </p:sp>
    </p:spTree>
    <p:extLst>
      <p:ext uri="{BB962C8B-B14F-4D97-AF65-F5344CB8AC3E}">
        <p14:creationId xmlns:p14="http://schemas.microsoft.com/office/powerpoint/2010/main" val="2276206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Best Practices with Contractors</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fontScale="85000" lnSpcReduction="20000"/>
          </a:bodyPr>
          <a:lstStyle/>
          <a:p>
            <a:pPr>
              <a:buFont typeface="Wingdings" panose="05000000000000000000" pitchFamily="2" charset="2"/>
              <a:buChar char="Ø"/>
            </a:pPr>
            <a:r>
              <a:rPr lang="en-US" sz="4000" b="1" dirty="0"/>
              <a:t>Walk-around rights</a:t>
            </a:r>
            <a:endParaRPr lang="en-US" sz="4000" dirty="0"/>
          </a:p>
          <a:p>
            <a:pPr lvl="1">
              <a:lnSpc>
                <a:spcPct val="120000"/>
              </a:lnSpc>
              <a:spcBef>
                <a:spcPts val="600"/>
              </a:spcBef>
              <a:spcAft>
                <a:spcPts val="600"/>
              </a:spcAft>
              <a:buFont typeface="Wingdings" panose="05000000000000000000" pitchFamily="2" charset="2"/>
              <a:buChar char="v"/>
            </a:pPr>
            <a:r>
              <a:rPr lang="en-US" dirty="0"/>
              <a:t>Contractors have same right as production operator to accompany inspector, opening/closing conferences and receipt of citations</a:t>
            </a:r>
          </a:p>
          <a:p>
            <a:pPr lvl="1">
              <a:lnSpc>
                <a:spcPct val="120000"/>
              </a:lnSpc>
              <a:spcBef>
                <a:spcPts val="600"/>
              </a:spcBef>
              <a:spcAft>
                <a:spcPts val="600"/>
              </a:spcAft>
              <a:buFont typeface="Wingdings" panose="05000000000000000000" pitchFamily="2" charset="2"/>
              <a:buChar char="v"/>
            </a:pPr>
            <a:r>
              <a:rPr lang="en-US" dirty="0"/>
              <a:t>Contractors should make this clear to production operator </a:t>
            </a:r>
          </a:p>
          <a:p>
            <a:pPr lvl="1">
              <a:lnSpc>
                <a:spcPct val="120000"/>
              </a:lnSpc>
              <a:spcBef>
                <a:spcPts val="600"/>
              </a:spcBef>
              <a:spcAft>
                <a:spcPts val="600"/>
              </a:spcAft>
              <a:buFont typeface="Wingdings" panose="05000000000000000000" pitchFamily="2" charset="2"/>
              <a:buChar char="v"/>
            </a:pPr>
            <a:r>
              <a:rPr lang="en-US" dirty="0"/>
              <a:t>As supervisors not always on site with contractors, site personnel should be trained on accompanying and interacting with MSHA </a:t>
            </a:r>
          </a:p>
          <a:p>
            <a:pPr lvl="1">
              <a:lnSpc>
                <a:spcPct val="120000"/>
              </a:lnSpc>
              <a:spcBef>
                <a:spcPts val="600"/>
              </a:spcBef>
              <a:spcAft>
                <a:spcPts val="600"/>
              </a:spcAft>
              <a:buFont typeface="Wingdings" panose="05000000000000000000" pitchFamily="2" charset="2"/>
              <a:buChar char="v"/>
            </a:pPr>
            <a:r>
              <a:rPr lang="en-US" dirty="0"/>
              <a:t>Citations should be provided to contractor, in the event they are not, check with production operator to see if the inspector left the citations</a:t>
            </a:r>
          </a:p>
          <a:p>
            <a:pPr lvl="2">
              <a:lnSpc>
                <a:spcPct val="120000"/>
              </a:lnSpc>
              <a:spcBef>
                <a:spcPts val="600"/>
              </a:spcBef>
              <a:spcAft>
                <a:spcPts val="600"/>
              </a:spcAft>
              <a:buFont typeface="Wingdings" panose="05000000000000000000" pitchFamily="2" charset="2"/>
              <a:buChar char="ü"/>
            </a:pPr>
            <a:r>
              <a:rPr lang="en-US" dirty="0"/>
              <a:t>Informal and Formal contest deadlines may begin from date of issuance, not date of receipt. This will not toll for contractors whose citations were left with production operator.</a:t>
            </a:r>
          </a:p>
          <a:p>
            <a:pPr lvl="2"/>
            <a:endParaRPr lang="en-US" dirty="0"/>
          </a:p>
          <a:p>
            <a:endParaRPr lang="en-US" sz="2000" dirty="0"/>
          </a:p>
          <a:p>
            <a:pPr marL="0" indent="0">
              <a:lnSpc>
                <a:spcPts val="2600"/>
              </a:lnSpc>
              <a:spcBef>
                <a:spcPts val="0"/>
              </a:spcBef>
              <a:spcAft>
                <a:spcPts val="1700"/>
              </a:spcAft>
              <a:buNone/>
            </a:pPr>
            <a:endParaRPr lang="en-US" sz="2000" b="1" dirty="0"/>
          </a:p>
        </p:txBody>
      </p:sp>
    </p:spTree>
    <p:extLst>
      <p:ext uri="{BB962C8B-B14F-4D97-AF65-F5344CB8AC3E}">
        <p14:creationId xmlns:p14="http://schemas.microsoft.com/office/powerpoint/2010/main" val="1033359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a:xfrm>
            <a:off x="838200" y="210064"/>
            <a:ext cx="10515600" cy="1050325"/>
          </a:xfrm>
        </p:spPr>
        <p:txBody>
          <a:bodyPr anchor="ctr">
            <a:normAutofit/>
          </a:bodyPr>
          <a:lstStyle/>
          <a:p>
            <a:r>
              <a:rPr lang="en-US" dirty="0"/>
              <a:t>Best Practices</a:t>
            </a:r>
          </a:p>
        </p:txBody>
      </p:sp>
      <p:sp>
        <p:nvSpPr>
          <p:cNvPr id="4" name="Content Placeholder 3">
            <a:extLst>
              <a:ext uri="{FF2B5EF4-FFF2-40B4-BE49-F238E27FC236}">
                <a16:creationId xmlns:a16="http://schemas.microsoft.com/office/drawing/2014/main" id="{04509209-9F73-6EE9-1666-1ACA64DC7AF0}"/>
              </a:ext>
            </a:extLst>
          </p:cNvPr>
          <p:cNvSpPr>
            <a:spLocks noGrp="1"/>
          </p:cNvSpPr>
          <p:nvPr>
            <p:ph idx="1"/>
          </p:nvPr>
        </p:nvSpPr>
        <p:spPr/>
        <p:txBody>
          <a:bodyPr>
            <a:normAutofit fontScale="85000" lnSpcReduction="10000"/>
          </a:bodyPr>
          <a:lstStyle/>
          <a:p>
            <a:pPr marL="400050">
              <a:lnSpc>
                <a:spcPts val="2600"/>
              </a:lnSpc>
              <a:spcBef>
                <a:spcPts val="0"/>
              </a:spcBef>
              <a:spcAft>
                <a:spcPts val="1700"/>
              </a:spcAft>
              <a:buFont typeface="Wingdings" panose="05000000000000000000" pitchFamily="2" charset="2"/>
              <a:buChar char="ü"/>
            </a:pPr>
            <a:r>
              <a:rPr lang="en-US" sz="3200" i="1" dirty="0"/>
              <a:t>Outline duties/responsibilities of both production operator and contractor from the start</a:t>
            </a:r>
          </a:p>
          <a:p>
            <a:pPr marL="400050">
              <a:lnSpc>
                <a:spcPts val="2600"/>
              </a:lnSpc>
              <a:spcBef>
                <a:spcPts val="0"/>
              </a:spcBef>
              <a:spcAft>
                <a:spcPts val="1700"/>
              </a:spcAft>
              <a:buFont typeface="Wingdings" panose="05000000000000000000" pitchFamily="2" charset="2"/>
              <a:buChar char="ü"/>
            </a:pPr>
            <a:r>
              <a:rPr lang="en-US" sz="3200" i="1" dirty="0"/>
              <a:t>Ensure training/recordkeeping expectations are set</a:t>
            </a:r>
          </a:p>
          <a:p>
            <a:pPr marL="400050">
              <a:lnSpc>
                <a:spcPts val="2600"/>
              </a:lnSpc>
              <a:spcBef>
                <a:spcPts val="0"/>
              </a:spcBef>
              <a:spcAft>
                <a:spcPts val="1700"/>
              </a:spcAft>
              <a:buFont typeface="Wingdings" panose="05000000000000000000" pitchFamily="2" charset="2"/>
              <a:buChar char="ü"/>
            </a:pPr>
            <a:r>
              <a:rPr lang="en-US" sz="3200" i="1" dirty="0"/>
              <a:t>Review training program and completion of training for all persons coming on site </a:t>
            </a:r>
          </a:p>
          <a:p>
            <a:pPr marL="400050">
              <a:lnSpc>
                <a:spcPts val="2600"/>
              </a:lnSpc>
              <a:spcBef>
                <a:spcPts val="0"/>
              </a:spcBef>
              <a:spcAft>
                <a:spcPts val="1700"/>
              </a:spcAft>
              <a:buFont typeface="Wingdings" panose="05000000000000000000" pitchFamily="2" charset="2"/>
              <a:buChar char="ü"/>
            </a:pPr>
            <a:r>
              <a:rPr lang="en-US" sz="3200" i="1" dirty="0"/>
              <a:t>Enforce site work policy/procedures with regard to unsafe acts or violative conditions observed</a:t>
            </a:r>
          </a:p>
          <a:p>
            <a:pPr marL="400050">
              <a:lnSpc>
                <a:spcPts val="2600"/>
              </a:lnSpc>
              <a:spcBef>
                <a:spcPts val="0"/>
              </a:spcBef>
              <a:spcAft>
                <a:spcPts val="1700"/>
              </a:spcAft>
              <a:buFont typeface="Wingdings" panose="05000000000000000000" pitchFamily="2" charset="2"/>
              <a:buChar char="ü"/>
            </a:pPr>
            <a:r>
              <a:rPr lang="en-US" sz="3200" i="1" dirty="0"/>
              <a:t>Establish procedures for communication between operator and contractors</a:t>
            </a:r>
          </a:p>
          <a:p>
            <a:endParaRPr lang="en-US" dirty="0"/>
          </a:p>
          <a:p>
            <a:pPr lvl="2"/>
            <a:endParaRPr lang="en-US" dirty="0"/>
          </a:p>
          <a:p>
            <a:pPr marL="0" indent="0">
              <a:buNone/>
            </a:pPr>
            <a:r>
              <a:rPr lang="en-US" dirty="0"/>
              <a:t> </a:t>
            </a:r>
          </a:p>
          <a:p>
            <a:endParaRPr lang="en-US" dirty="0"/>
          </a:p>
          <a:p>
            <a:pPr lvl="2"/>
            <a:endParaRPr lang="en-US" dirty="0"/>
          </a:p>
          <a:p>
            <a:endParaRPr lang="en-US" sz="2000" dirty="0"/>
          </a:p>
          <a:p>
            <a:pPr marL="0" indent="0">
              <a:lnSpc>
                <a:spcPts val="2600"/>
              </a:lnSpc>
              <a:spcBef>
                <a:spcPts val="0"/>
              </a:spcBef>
              <a:spcAft>
                <a:spcPts val="1700"/>
              </a:spcAft>
              <a:buNone/>
            </a:pPr>
            <a:endParaRPr lang="en-US" sz="2000" b="1" dirty="0"/>
          </a:p>
        </p:txBody>
      </p:sp>
    </p:spTree>
    <p:extLst>
      <p:ext uri="{BB962C8B-B14F-4D97-AF65-F5344CB8AC3E}">
        <p14:creationId xmlns:p14="http://schemas.microsoft.com/office/powerpoint/2010/main" val="707346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662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53DC-B4B5-8AD5-579F-4C186EB32809}"/>
              </a:ext>
            </a:extLst>
          </p:cNvPr>
          <p:cNvSpPr>
            <a:spLocks noGrp="1"/>
          </p:cNvSpPr>
          <p:nvPr>
            <p:ph type="title"/>
          </p:nvPr>
        </p:nvSpPr>
        <p:spPr/>
        <p:txBody>
          <a:bodyPr/>
          <a:lstStyle/>
          <a:p>
            <a:r>
              <a:rPr lang="en-US" dirty="0"/>
              <a:t>Check Out Our Blogs</a:t>
            </a:r>
          </a:p>
        </p:txBody>
      </p:sp>
      <p:sp>
        <p:nvSpPr>
          <p:cNvPr id="3" name="Content Placeholder 2">
            <a:extLst>
              <a:ext uri="{FF2B5EF4-FFF2-40B4-BE49-F238E27FC236}">
                <a16:creationId xmlns:a16="http://schemas.microsoft.com/office/drawing/2014/main" id="{0BF384CB-650C-57F5-B4BE-8414BFF3408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626503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osing&#10;&#10;Description automatically generated">
            <a:extLst>
              <a:ext uri="{FF2B5EF4-FFF2-40B4-BE49-F238E27FC236}">
                <a16:creationId xmlns:a16="http://schemas.microsoft.com/office/drawing/2014/main" id="{AAEEED46-8866-4379-882F-99FAE3DA58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647936"/>
          </a:xfrm>
          <a:prstGeom prst="rect">
            <a:avLst/>
          </a:prstGeom>
        </p:spPr>
      </p:pic>
      <p:sp>
        <p:nvSpPr>
          <p:cNvPr id="5" name="Title 4">
            <a:extLst>
              <a:ext uri="{FF2B5EF4-FFF2-40B4-BE49-F238E27FC236}">
                <a16:creationId xmlns:a16="http://schemas.microsoft.com/office/drawing/2014/main" id="{FAD1B908-0FB5-480F-BFF5-3E821C3B59A2}"/>
              </a:ext>
            </a:extLst>
          </p:cNvPr>
          <p:cNvSpPr>
            <a:spLocks noGrp="1"/>
          </p:cNvSpPr>
          <p:nvPr>
            <p:ph type="title"/>
          </p:nvPr>
        </p:nvSpPr>
        <p:spPr/>
        <p:txBody>
          <a:bodyPr/>
          <a:lstStyle/>
          <a:p>
            <a:r>
              <a:rPr lang="en-US" b="1" dirty="0"/>
              <a:t>Questions?</a:t>
            </a:r>
          </a:p>
        </p:txBody>
      </p:sp>
    </p:spTree>
    <p:extLst>
      <p:ext uri="{BB962C8B-B14F-4D97-AF65-F5344CB8AC3E}">
        <p14:creationId xmlns:p14="http://schemas.microsoft.com/office/powerpoint/2010/main" val="384876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is Responsible?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marL="0" indent="0">
              <a:lnSpc>
                <a:spcPts val="2600"/>
              </a:lnSpc>
              <a:spcBef>
                <a:spcPts val="0"/>
              </a:spcBef>
              <a:spcAft>
                <a:spcPts val="1700"/>
              </a:spcAft>
              <a:buNone/>
            </a:pPr>
            <a:r>
              <a:rPr lang="en-US" sz="2600" dirty="0"/>
              <a:t>The Mine Act is a Strict Liability statute: </a:t>
            </a:r>
          </a:p>
          <a:p>
            <a:pPr>
              <a:lnSpc>
                <a:spcPts val="2600"/>
              </a:lnSpc>
              <a:spcBef>
                <a:spcPts val="0"/>
              </a:spcBef>
              <a:spcAft>
                <a:spcPts val="1700"/>
              </a:spcAft>
              <a:buFont typeface="Wingdings" panose="05000000000000000000" pitchFamily="2" charset="2"/>
              <a:buChar char="Ø"/>
            </a:pPr>
            <a:r>
              <a:rPr lang="en-US" sz="2600" dirty="0">
                <a:solidFill>
                  <a:srgbClr val="F28411"/>
                </a:solidFill>
              </a:rPr>
              <a:t>Strict Liability </a:t>
            </a:r>
          </a:p>
          <a:p>
            <a:pPr marL="457200" lvl="1" indent="0">
              <a:lnSpc>
                <a:spcPts val="2600"/>
              </a:lnSpc>
              <a:spcBef>
                <a:spcPts val="0"/>
              </a:spcBef>
              <a:spcAft>
                <a:spcPts val="1700"/>
              </a:spcAft>
              <a:buNone/>
            </a:pPr>
            <a:r>
              <a:rPr lang="en-US" sz="2200" i="1" dirty="0"/>
              <a:t>Liability that does NOT depend on actual negligence or intent to harm, but that is based on the break of an </a:t>
            </a:r>
            <a:r>
              <a:rPr lang="en-US" sz="2200" i="1" dirty="0">
                <a:solidFill>
                  <a:srgbClr val="F28411"/>
                </a:solidFill>
              </a:rPr>
              <a:t>absolute duty to make something safe</a:t>
            </a:r>
            <a:r>
              <a:rPr lang="en-US" sz="2200" i="1" dirty="0"/>
              <a:t>. </a:t>
            </a:r>
            <a:r>
              <a:rPr lang="en-US" sz="1400" i="1" dirty="0"/>
              <a:t>Black’s Law Dictionary 9</a:t>
            </a:r>
            <a:r>
              <a:rPr lang="en-US" sz="1400" i="1" baseline="30000" dirty="0"/>
              <a:t>th</a:t>
            </a:r>
            <a:r>
              <a:rPr lang="en-US" sz="1400" i="1" dirty="0"/>
              <a:t> Edition</a:t>
            </a:r>
          </a:p>
          <a:p>
            <a:pPr>
              <a:lnSpc>
                <a:spcPts val="2600"/>
              </a:lnSpc>
              <a:spcBef>
                <a:spcPts val="0"/>
              </a:spcBef>
              <a:spcAft>
                <a:spcPts val="1700"/>
              </a:spcAft>
              <a:buFont typeface="Wingdings" panose="05000000000000000000" pitchFamily="2" charset="2"/>
              <a:buChar char="Ø"/>
            </a:pPr>
            <a:r>
              <a:rPr lang="en-US" sz="2600" dirty="0"/>
              <a:t>What does that mean? </a:t>
            </a:r>
          </a:p>
          <a:p>
            <a:pPr lvl="1">
              <a:lnSpc>
                <a:spcPts val="2600"/>
              </a:lnSpc>
              <a:spcBef>
                <a:spcPts val="0"/>
              </a:spcBef>
              <a:spcAft>
                <a:spcPts val="1700"/>
              </a:spcAft>
              <a:buFont typeface="Wingdings" panose="05000000000000000000" pitchFamily="2" charset="2"/>
              <a:buChar char="v"/>
            </a:pPr>
            <a:r>
              <a:rPr lang="en-US" sz="2200" dirty="0"/>
              <a:t>Mine production-operator is always going to be open to liability for any action that takes place on mine property. Even the actions of persons who are not their employees. </a:t>
            </a:r>
          </a:p>
          <a:p>
            <a:pPr lvl="1">
              <a:lnSpc>
                <a:spcPts val="2600"/>
              </a:lnSpc>
              <a:spcBef>
                <a:spcPts val="0"/>
              </a:spcBef>
              <a:spcAft>
                <a:spcPts val="1700"/>
              </a:spcAft>
            </a:pPr>
            <a:endParaRPr lang="en-US" sz="2200" dirty="0"/>
          </a:p>
          <a:p>
            <a:endParaRPr lang="en-US" sz="2200" i="1" dirty="0"/>
          </a:p>
        </p:txBody>
      </p:sp>
    </p:spTree>
    <p:extLst>
      <p:ext uri="{BB962C8B-B14F-4D97-AF65-F5344CB8AC3E}">
        <p14:creationId xmlns:p14="http://schemas.microsoft.com/office/powerpoint/2010/main" val="3094922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Contact Information</a:t>
            </a:r>
          </a:p>
        </p:txBody>
      </p:sp>
      <p:sp>
        <p:nvSpPr>
          <p:cNvPr id="7" name="Content Placeholder 2"/>
          <p:cNvSpPr txBox="1">
            <a:spLocks/>
          </p:cNvSpPr>
          <p:nvPr/>
        </p:nvSpPr>
        <p:spPr>
          <a:xfrm>
            <a:off x="838200" y="3923997"/>
            <a:ext cx="10515600" cy="270488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600" b="1" cap="small" dirty="0">
                <a:solidFill>
                  <a:srgbClr val="F28411"/>
                </a:solidFill>
              </a:rPr>
              <a:t>Nick Scala</a:t>
            </a:r>
          </a:p>
          <a:p>
            <a:pPr marL="0" indent="0" algn="ctr">
              <a:buNone/>
            </a:pPr>
            <a:r>
              <a:rPr lang="en-US" sz="3100" cap="small" dirty="0">
                <a:solidFill>
                  <a:schemeClr val="tx1">
                    <a:lumMod val="75000"/>
                    <a:lumOff val="25000"/>
                  </a:schemeClr>
                </a:solidFill>
              </a:rPr>
              <a:t>Chair, MSHA • Workplace Safety Group</a:t>
            </a:r>
          </a:p>
          <a:p>
            <a:pPr marL="0" indent="0" algn="ctr">
              <a:buNone/>
            </a:pPr>
            <a:r>
              <a:rPr lang="en-US" sz="3100" b="1" cap="small" dirty="0">
                <a:solidFill>
                  <a:srgbClr val="F28411"/>
                </a:solidFill>
              </a:rPr>
              <a:t>Conn Maciel Carey LLP</a:t>
            </a:r>
          </a:p>
          <a:p>
            <a:pPr marL="0" indent="0" algn="ctr">
              <a:buNone/>
            </a:pPr>
            <a:r>
              <a:rPr lang="en-US" sz="3100" cap="small" dirty="0">
                <a:solidFill>
                  <a:schemeClr val="tx1">
                    <a:lumMod val="75000"/>
                    <a:lumOff val="25000"/>
                  </a:schemeClr>
                </a:solidFill>
              </a:rPr>
              <a:t>614.418.6048</a:t>
            </a:r>
          </a:p>
          <a:p>
            <a:pPr marL="0" indent="0" algn="ctr">
              <a:buNone/>
            </a:pPr>
            <a:r>
              <a:rPr lang="en-US" sz="3100" cap="small" dirty="0">
                <a:solidFill>
                  <a:schemeClr val="tx1">
                    <a:lumMod val="75000"/>
                    <a:lumOff val="25000"/>
                  </a:schemeClr>
                </a:solidFill>
                <a:hlinkClick r:id="rId3"/>
              </a:rPr>
              <a:t>nscala@connmaciel.com</a:t>
            </a:r>
            <a:endParaRPr lang="en-US" sz="3100" cap="small" dirty="0">
              <a:solidFill>
                <a:schemeClr val="tx1">
                  <a:lumMod val="75000"/>
                  <a:lumOff val="25000"/>
                </a:schemeClr>
              </a:solidFill>
            </a:endParaRPr>
          </a:p>
          <a:p>
            <a:pPr marL="0" indent="0">
              <a:buNone/>
            </a:pPr>
            <a:endParaRPr lang="en-US" sz="1800" dirty="0"/>
          </a:p>
        </p:txBody>
      </p:sp>
      <p:sp>
        <p:nvSpPr>
          <p:cNvPr id="6" name="Content Placeholder 2"/>
          <p:cNvSpPr txBox="1">
            <a:spLocks/>
          </p:cNvSpPr>
          <p:nvPr/>
        </p:nvSpPr>
        <p:spPr>
          <a:xfrm>
            <a:off x="6097816" y="4374139"/>
            <a:ext cx="4089640" cy="200679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p:txBody>
      </p:sp>
      <p:pic>
        <p:nvPicPr>
          <p:cNvPr id="8" name="Picture 7"/>
          <p:cNvPicPr>
            <a:picLocks noChangeAspect="1"/>
          </p:cNvPicPr>
          <p:nvPr/>
        </p:nvPicPr>
        <p:blipFill rotWithShape="1">
          <a:blip r:embed="rId4"/>
          <a:srcRect b="5491"/>
          <a:stretch/>
        </p:blipFill>
        <p:spPr>
          <a:xfrm>
            <a:off x="4665013" y="1219200"/>
            <a:ext cx="2861973" cy="2704797"/>
          </a:xfrm>
          <a:prstGeom prst="rect">
            <a:avLst/>
          </a:prstGeom>
        </p:spPr>
      </p:pic>
    </p:spTree>
    <p:extLst>
      <p:ext uri="{BB962C8B-B14F-4D97-AF65-F5344CB8AC3E}">
        <p14:creationId xmlns:p14="http://schemas.microsoft.com/office/powerpoint/2010/main" val="339714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can be issued Citations/Order?</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marL="0" indent="0">
              <a:lnSpc>
                <a:spcPts val="2600"/>
              </a:lnSpc>
              <a:spcBef>
                <a:spcPts val="0"/>
              </a:spcBef>
              <a:spcAft>
                <a:spcPts val="1700"/>
              </a:spcAft>
              <a:buNone/>
            </a:pPr>
            <a:br>
              <a:rPr lang="en-US" sz="3200" i="1" dirty="0"/>
            </a:br>
            <a:r>
              <a:rPr lang="en-US" sz="3200" i="1" dirty="0"/>
              <a:t>MSHA Program Policy Manual Volume III– Part 45</a:t>
            </a:r>
          </a:p>
          <a:p>
            <a:pPr marL="0" indent="0">
              <a:lnSpc>
                <a:spcPts val="2600"/>
              </a:lnSpc>
              <a:spcBef>
                <a:spcPts val="0"/>
              </a:spcBef>
              <a:spcAft>
                <a:spcPts val="1700"/>
              </a:spcAft>
              <a:buNone/>
            </a:pPr>
            <a:r>
              <a:rPr lang="en-US" sz="2400" b="1" dirty="0"/>
              <a:t>Production-operators</a:t>
            </a:r>
            <a:r>
              <a:rPr lang="en-US" sz="2400" dirty="0"/>
              <a:t> are subject to all provisions of the Act, and to all standards and regulations applicable to their mining operations. This overall compliance responsibility includes assuring compliance by independent contractors with the Act and with applicable standards and regulations. </a:t>
            </a:r>
            <a:r>
              <a:rPr lang="en-US" sz="2400" b="1" dirty="0">
                <a:solidFill>
                  <a:srgbClr val="F28411"/>
                </a:solidFill>
              </a:rPr>
              <a:t>As a result, both independent contractors and production-operators are responsible for compliance with all applicable provisions of the Act, standards and regulations</a:t>
            </a:r>
            <a:r>
              <a:rPr lang="en-US" sz="2400" b="1" dirty="0"/>
              <a:t>. </a:t>
            </a:r>
            <a:endParaRPr lang="en-US" sz="2400" b="1" i="1" dirty="0"/>
          </a:p>
          <a:p>
            <a:pPr marL="0" indent="0">
              <a:lnSpc>
                <a:spcPts val="2600"/>
              </a:lnSpc>
              <a:spcBef>
                <a:spcPts val="0"/>
              </a:spcBef>
              <a:spcAft>
                <a:spcPts val="1700"/>
              </a:spcAft>
              <a:buNone/>
            </a:pPr>
            <a:r>
              <a:rPr lang="en-US" sz="2400" dirty="0"/>
              <a:t>This "overlapping" compliance responsibility means that there may be circumstances in which it is appropriate to </a:t>
            </a:r>
            <a:r>
              <a:rPr lang="en-US" sz="2400" b="1" dirty="0">
                <a:solidFill>
                  <a:srgbClr val="F28411"/>
                </a:solidFill>
              </a:rPr>
              <a:t>issue citations or orders to both the independent contractor and to the production-operator for a violation</a:t>
            </a:r>
            <a:r>
              <a:rPr lang="en-US" sz="2400" b="1" dirty="0"/>
              <a:t>. </a:t>
            </a:r>
            <a:endParaRPr lang="en-US" sz="2400" b="1" i="1" dirty="0"/>
          </a:p>
          <a:p>
            <a:pPr marL="0" indent="0">
              <a:lnSpc>
                <a:spcPts val="2600"/>
              </a:lnSpc>
              <a:spcBef>
                <a:spcPts val="0"/>
              </a:spcBef>
              <a:spcAft>
                <a:spcPts val="1700"/>
              </a:spcAft>
              <a:buNone/>
            </a:pPr>
            <a:endParaRPr lang="en-US" sz="3200" i="1" dirty="0"/>
          </a:p>
          <a:p>
            <a:endParaRPr lang="en-US" sz="2200" i="1" dirty="0"/>
          </a:p>
        </p:txBody>
      </p:sp>
    </p:spTree>
    <p:extLst>
      <p:ext uri="{BB962C8B-B14F-4D97-AF65-F5344CB8AC3E}">
        <p14:creationId xmlns:p14="http://schemas.microsoft.com/office/powerpoint/2010/main" val="119174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can be issued Citations/Order?</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fontScale="85000" lnSpcReduction="10000"/>
          </a:bodyPr>
          <a:lstStyle/>
          <a:p>
            <a:pPr marL="0" indent="0">
              <a:lnSpc>
                <a:spcPts val="2600"/>
              </a:lnSpc>
              <a:spcBef>
                <a:spcPts val="0"/>
              </a:spcBef>
              <a:spcAft>
                <a:spcPts val="1700"/>
              </a:spcAft>
              <a:buNone/>
            </a:pPr>
            <a:br>
              <a:rPr lang="en-US" sz="3200" i="1" dirty="0"/>
            </a:br>
            <a:r>
              <a:rPr lang="en-US" sz="4000" i="1" dirty="0"/>
              <a:t>MSHA Program Policy Manual Volume III– Part 45</a:t>
            </a:r>
          </a:p>
          <a:p>
            <a:pPr marL="0" indent="0">
              <a:lnSpc>
                <a:spcPts val="2600"/>
              </a:lnSpc>
              <a:spcBef>
                <a:spcPts val="0"/>
              </a:spcBef>
              <a:spcAft>
                <a:spcPts val="1700"/>
              </a:spcAft>
              <a:buNone/>
            </a:pPr>
            <a:r>
              <a:rPr lang="en-US" sz="3200" dirty="0"/>
              <a:t>Enforcement action against a production-operator for a violation(s) involving an independent contractor is normally appropriate in any of the following situations: </a:t>
            </a:r>
            <a:br>
              <a:rPr lang="en-US" sz="3200" dirty="0"/>
            </a:br>
            <a:br>
              <a:rPr lang="en-US" sz="3200" dirty="0"/>
            </a:br>
            <a:r>
              <a:rPr lang="en-US" sz="3200" dirty="0"/>
              <a:t>(1) when the production-operator </a:t>
            </a:r>
            <a:r>
              <a:rPr lang="en-US" sz="3200" b="1" i="1" dirty="0">
                <a:solidFill>
                  <a:srgbClr val="F28411"/>
                </a:solidFill>
              </a:rPr>
              <a:t>has contributed by either an act or by an omission </a:t>
            </a:r>
            <a:r>
              <a:rPr lang="en-US" sz="3200" b="1" dirty="0">
                <a:solidFill>
                  <a:srgbClr val="F28411"/>
                </a:solidFill>
              </a:rPr>
              <a:t>to the occurrence of a violation </a:t>
            </a:r>
            <a:r>
              <a:rPr lang="en-US" sz="3200" dirty="0"/>
              <a:t>in the course of an independent contractor's work; </a:t>
            </a:r>
            <a:br>
              <a:rPr lang="en-US" sz="3200" dirty="0"/>
            </a:br>
            <a:br>
              <a:rPr lang="en-US" sz="3200" dirty="0"/>
            </a:br>
            <a:r>
              <a:rPr lang="en-US" sz="3200" dirty="0"/>
              <a:t>(2) when the production-operator has contributed by either an act or omission to </a:t>
            </a:r>
            <a:r>
              <a:rPr lang="en-US" sz="3200" b="1" dirty="0">
                <a:solidFill>
                  <a:srgbClr val="F28411"/>
                </a:solidFill>
              </a:rPr>
              <a:t>the continued existence of a violation </a:t>
            </a:r>
            <a:r>
              <a:rPr lang="en-US" sz="3200" dirty="0"/>
              <a:t>committed by an independent contractor; </a:t>
            </a:r>
            <a:br>
              <a:rPr lang="en-US" sz="2800" dirty="0"/>
            </a:br>
            <a:endParaRPr lang="en-US" sz="2800" b="1" i="1" dirty="0"/>
          </a:p>
          <a:p>
            <a:pPr marL="0" indent="0">
              <a:lnSpc>
                <a:spcPts val="2600"/>
              </a:lnSpc>
              <a:spcBef>
                <a:spcPts val="0"/>
              </a:spcBef>
              <a:spcAft>
                <a:spcPts val="1700"/>
              </a:spcAft>
              <a:buNone/>
            </a:pPr>
            <a:endParaRPr lang="en-US" sz="3200" i="1" dirty="0"/>
          </a:p>
          <a:p>
            <a:endParaRPr lang="en-US" sz="2200" i="1" dirty="0"/>
          </a:p>
        </p:txBody>
      </p:sp>
    </p:spTree>
    <p:extLst>
      <p:ext uri="{BB962C8B-B14F-4D97-AF65-F5344CB8AC3E}">
        <p14:creationId xmlns:p14="http://schemas.microsoft.com/office/powerpoint/2010/main" val="93664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Who can be issued Citations/Order?</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marL="0" indent="0">
              <a:lnSpc>
                <a:spcPts val="2600"/>
              </a:lnSpc>
              <a:spcBef>
                <a:spcPts val="0"/>
              </a:spcBef>
              <a:spcAft>
                <a:spcPts val="1700"/>
              </a:spcAft>
              <a:buNone/>
            </a:pPr>
            <a:br>
              <a:rPr lang="en-US" sz="3600" i="1" dirty="0"/>
            </a:br>
            <a:r>
              <a:rPr lang="en-US" sz="3600" i="1" dirty="0"/>
              <a:t>MSHA Program Policy Manual Volume III– Part 45</a:t>
            </a:r>
          </a:p>
          <a:p>
            <a:pPr marL="0" indent="0">
              <a:lnSpc>
                <a:spcPts val="2600"/>
              </a:lnSpc>
              <a:spcBef>
                <a:spcPts val="0"/>
              </a:spcBef>
              <a:spcAft>
                <a:spcPts val="1700"/>
              </a:spcAft>
              <a:buNone/>
            </a:pPr>
            <a:r>
              <a:rPr lang="en-US" dirty="0"/>
              <a:t>Enforcement action against a production-operator for a violation(s) involving an independent contractor is normally appropriate in any of the following situations: </a:t>
            </a:r>
            <a:br>
              <a:rPr lang="en-US" dirty="0"/>
            </a:br>
            <a:br>
              <a:rPr lang="en-US" dirty="0"/>
            </a:br>
            <a:r>
              <a:rPr lang="en-US" dirty="0"/>
              <a:t>(3) when the </a:t>
            </a:r>
            <a:r>
              <a:rPr lang="en-US" b="1" dirty="0">
                <a:solidFill>
                  <a:srgbClr val="F28411"/>
                </a:solidFill>
              </a:rPr>
              <a:t>production operator's miners are exposed to the hazard</a:t>
            </a:r>
            <a:r>
              <a:rPr lang="en-US" dirty="0"/>
              <a:t>; or </a:t>
            </a:r>
            <a:br>
              <a:rPr lang="en-US" dirty="0"/>
            </a:br>
            <a:br>
              <a:rPr lang="en-US" dirty="0"/>
            </a:br>
            <a:r>
              <a:rPr lang="en-US" dirty="0"/>
              <a:t>(4) when </a:t>
            </a:r>
            <a:r>
              <a:rPr lang="en-US" b="1" dirty="0">
                <a:solidFill>
                  <a:srgbClr val="F28411"/>
                </a:solidFill>
              </a:rPr>
              <a:t>the production-operator has control over the condition that needs abatement</a:t>
            </a:r>
            <a:r>
              <a:rPr lang="en-US" b="1" dirty="0"/>
              <a:t>.</a:t>
            </a:r>
            <a:endParaRPr lang="en-US" b="1" i="1" dirty="0"/>
          </a:p>
          <a:p>
            <a:pPr marL="0" indent="0">
              <a:lnSpc>
                <a:spcPts val="2600"/>
              </a:lnSpc>
              <a:spcBef>
                <a:spcPts val="0"/>
              </a:spcBef>
              <a:spcAft>
                <a:spcPts val="1700"/>
              </a:spcAft>
              <a:buNone/>
            </a:pPr>
            <a:r>
              <a:rPr lang="en-US" sz="3200" dirty="0"/>
              <a:t> </a:t>
            </a:r>
            <a:br>
              <a:rPr lang="en-US" sz="2800" dirty="0"/>
            </a:br>
            <a:endParaRPr lang="en-US" sz="2800" b="1" i="1" dirty="0"/>
          </a:p>
          <a:p>
            <a:pPr marL="0" indent="0">
              <a:lnSpc>
                <a:spcPts val="2600"/>
              </a:lnSpc>
              <a:spcBef>
                <a:spcPts val="0"/>
              </a:spcBef>
              <a:spcAft>
                <a:spcPts val="1700"/>
              </a:spcAft>
              <a:buNone/>
            </a:pPr>
            <a:endParaRPr lang="en-US" sz="3200" i="1" dirty="0"/>
          </a:p>
          <a:p>
            <a:endParaRPr lang="en-US" sz="2200" i="1" dirty="0"/>
          </a:p>
        </p:txBody>
      </p:sp>
    </p:spTree>
    <p:extLst>
      <p:ext uri="{BB962C8B-B14F-4D97-AF65-F5344CB8AC3E}">
        <p14:creationId xmlns:p14="http://schemas.microsoft.com/office/powerpoint/2010/main" val="53244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 Operator or Independent Contractor?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lnSpc>
                <a:spcPts val="2600"/>
              </a:lnSpc>
              <a:spcBef>
                <a:spcPts val="0"/>
              </a:spcBef>
              <a:spcAft>
                <a:spcPts val="1700"/>
              </a:spcAft>
              <a:buFont typeface="Wingdings" panose="05000000000000000000" pitchFamily="2" charset="2"/>
              <a:buChar char="Ø"/>
            </a:pPr>
            <a:r>
              <a:rPr lang="en-US" sz="2700" dirty="0"/>
              <a:t>30 CFR 45.2 (Independent Contractors) and 46.2</a:t>
            </a:r>
          </a:p>
          <a:p>
            <a:pPr marL="0" indent="0">
              <a:lnSpc>
                <a:spcPts val="2600"/>
              </a:lnSpc>
              <a:spcBef>
                <a:spcPts val="0"/>
              </a:spcBef>
              <a:spcAft>
                <a:spcPts val="1700"/>
              </a:spcAft>
              <a:buNone/>
            </a:pPr>
            <a:endParaRPr lang="en-US" sz="2700" dirty="0"/>
          </a:p>
          <a:p>
            <a:pPr lvl="1">
              <a:lnSpc>
                <a:spcPts val="2600"/>
              </a:lnSpc>
              <a:spcBef>
                <a:spcPts val="0"/>
              </a:spcBef>
              <a:spcAft>
                <a:spcPts val="1700"/>
              </a:spcAft>
              <a:buFont typeface="Wingdings" panose="05000000000000000000" pitchFamily="2" charset="2"/>
              <a:buChar char="v"/>
            </a:pPr>
            <a:r>
              <a:rPr lang="en-US" sz="2700" b="1" i="1" dirty="0"/>
              <a:t>Production-operator</a:t>
            </a:r>
            <a:r>
              <a:rPr lang="en-US" sz="2700" i="1" dirty="0"/>
              <a:t>:</a:t>
            </a:r>
            <a:r>
              <a:rPr lang="en-US" sz="2700" dirty="0"/>
              <a:t> means any owner, lessee, or other person who operates, controls or supervises a coal or other mine.</a:t>
            </a:r>
          </a:p>
          <a:p>
            <a:pPr marL="457200" lvl="1" indent="0">
              <a:lnSpc>
                <a:spcPts val="2600"/>
              </a:lnSpc>
              <a:spcBef>
                <a:spcPts val="0"/>
              </a:spcBef>
              <a:spcAft>
                <a:spcPts val="1700"/>
              </a:spcAft>
              <a:buNone/>
            </a:pPr>
            <a:endParaRPr lang="en-US" sz="2700" dirty="0"/>
          </a:p>
          <a:p>
            <a:pPr lvl="1">
              <a:lnSpc>
                <a:spcPts val="2600"/>
              </a:lnSpc>
              <a:spcBef>
                <a:spcPts val="0"/>
              </a:spcBef>
              <a:spcAft>
                <a:spcPts val="1700"/>
              </a:spcAft>
              <a:buFont typeface="Wingdings" panose="05000000000000000000" pitchFamily="2" charset="2"/>
              <a:buChar char="v"/>
            </a:pPr>
            <a:r>
              <a:rPr lang="en-US" sz="2700" b="1" i="1" dirty="0"/>
              <a:t>Independent contractor:</a:t>
            </a:r>
            <a:r>
              <a:rPr lang="en-US" sz="2700" dirty="0"/>
              <a:t> means any person, partnership, corporation, subsidiary of a corporation, firm, association or other organization that contracts to perform services or construction at a mine.</a:t>
            </a:r>
            <a:endParaRPr lang="en-US" sz="2700" b="1" i="1" dirty="0"/>
          </a:p>
          <a:p>
            <a:endParaRPr lang="en-US" sz="2200" i="1" dirty="0"/>
          </a:p>
        </p:txBody>
      </p:sp>
    </p:spTree>
    <p:extLst>
      <p:ext uri="{BB962C8B-B14F-4D97-AF65-F5344CB8AC3E}">
        <p14:creationId xmlns:p14="http://schemas.microsoft.com/office/powerpoint/2010/main" val="2294295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D78149-1D30-D4E8-9C07-A6CB832D033B}"/>
              </a:ext>
            </a:extLst>
          </p:cNvPr>
          <p:cNvSpPr>
            <a:spLocks noGrp="1"/>
          </p:cNvSpPr>
          <p:nvPr>
            <p:ph type="title"/>
          </p:nvPr>
        </p:nvSpPr>
        <p:spPr/>
        <p:txBody>
          <a:bodyPr/>
          <a:lstStyle/>
          <a:p>
            <a:r>
              <a:rPr lang="en-US" sz="4000" dirty="0">
                <a:solidFill>
                  <a:srgbClr val="002060"/>
                </a:solidFill>
              </a:rPr>
              <a:t> Operator or Independent Contractor? </a:t>
            </a:r>
            <a:endParaRPr lang="en-US" dirty="0"/>
          </a:p>
        </p:txBody>
      </p:sp>
      <p:sp>
        <p:nvSpPr>
          <p:cNvPr id="4" name="Content Placeholder 3">
            <a:extLst>
              <a:ext uri="{FF2B5EF4-FFF2-40B4-BE49-F238E27FC236}">
                <a16:creationId xmlns:a16="http://schemas.microsoft.com/office/drawing/2014/main" id="{55FA2A30-9E05-BA43-4573-F0C57ED4703C}"/>
              </a:ext>
            </a:extLst>
          </p:cNvPr>
          <p:cNvSpPr>
            <a:spLocks noGrp="1"/>
          </p:cNvSpPr>
          <p:nvPr>
            <p:ph idx="1"/>
          </p:nvPr>
        </p:nvSpPr>
        <p:spPr/>
        <p:txBody>
          <a:bodyPr>
            <a:normAutofit/>
          </a:bodyPr>
          <a:lstStyle/>
          <a:p>
            <a:pPr>
              <a:lnSpc>
                <a:spcPts val="2600"/>
              </a:lnSpc>
              <a:spcBef>
                <a:spcPts val="0"/>
              </a:spcBef>
              <a:spcAft>
                <a:spcPts val="1700"/>
              </a:spcAft>
              <a:buFont typeface="Wingdings" panose="05000000000000000000" pitchFamily="2" charset="2"/>
              <a:buChar char="Ø"/>
            </a:pPr>
            <a:r>
              <a:rPr lang="en-US" sz="2600" dirty="0"/>
              <a:t>30 CFR 45.2 (Independent Contractors) and 46.2</a:t>
            </a:r>
            <a:br>
              <a:rPr lang="en-US" sz="2600" dirty="0"/>
            </a:br>
            <a:endParaRPr lang="en-US" sz="2600" dirty="0"/>
          </a:p>
          <a:p>
            <a:pPr lvl="1">
              <a:lnSpc>
                <a:spcPts val="2600"/>
              </a:lnSpc>
              <a:spcBef>
                <a:spcPts val="0"/>
              </a:spcBef>
              <a:spcAft>
                <a:spcPts val="1700"/>
              </a:spcAft>
              <a:buFont typeface="Wingdings" panose="05000000000000000000" pitchFamily="2" charset="2"/>
              <a:buChar char="v"/>
            </a:pPr>
            <a:r>
              <a:rPr lang="en-US" sz="2600" b="1" i="1" dirty="0"/>
              <a:t>Operator:</a:t>
            </a:r>
            <a:r>
              <a:rPr lang="en-US" sz="2600" dirty="0"/>
              <a:t> means any production-operator, or any independent contractor whose employees perform services at a mine.</a:t>
            </a:r>
            <a:br>
              <a:rPr lang="en-US" sz="2600" dirty="0"/>
            </a:br>
            <a:endParaRPr lang="en-US" sz="2600" dirty="0"/>
          </a:p>
          <a:p>
            <a:pPr>
              <a:lnSpc>
                <a:spcPts val="2600"/>
              </a:lnSpc>
              <a:spcBef>
                <a:spcPts val="0"/>
              </a:spcBef>
              <a:spcAft>
                <a:spcPts val="1700"/>
              </a:spcAft>
              <a:buFont typeface="Wingdings" panose="05000000000000000000" pitchFamily="2" charset="2"/>
              <a:buChar char="Ø"/>
            </a:pPr>
            <a:r>
              <a:rPr lang="en-US" sz="2600" dirty="0"/>
              <a:t>30 CFR 48.2</a:t>
            </a:r>
            <a:br>
              <a:rPr lang="en-US" sz="2600" dirty="0"/>
            </a:br>
            <a:endParaRPr lang="en-US" sz="2600" dirty="0"/>
          </a:p>
          <a:p>
            <a:pPr lvl="1">
              <a:lnSpc>
                <a:spcPts val="2600"/>
              </a:lnSpc>
              <a:spcBef>
                <a:spcPts val="0"/>
              </a:spcBef>
              <a:spcAft>
                <a:spcPts val="1700"/>
              </a:spcAft>
              <a:buFont typeface="Wingdings" panose="05000000000000000000" pitchFamily="2" charset="2"/>
              <a:buChar char="v"/>
            </a:pPr>
            <a:r>
              <a:rPr lang="en-US" sz="2600" b="1" i="1" dirty="0"/>
              <a:t>Operator: </a:t>
            </a:r>
            <a:r>
              <a:rPr lang="en-US" sz="2600" dirty="0"/>
              <a:t>Any owner, lessee or other person who operates, controls or supervises an underground mine; or any independent contractor identified as an operator performing services or construction at such mine</a:t>
            </a:r>
          </a:p>
          <a:p>
            <a:pPr>
              <a:lnSpc>
                <a:spcPts val="2600"/>
              </a:lnSpc>
              <a:spcBef>
                <a:spcPts val="0"/>
              </a:spcBef>
              <a:spcAft>
                <a:spcPts val="1700"/>
              </a:spcAft>
            </a:pPr>
            <a:endParaRPr lang="en-US" sz="2600" dirty="0"/>
          </a:p>
          <a:p>
            <a:pPr>
              <a:lnSpc>
                <a:spcPts val="2600"/>
              </a:lnSpc>
              <a:spcBef>
                <a:spcPts val="0"/>
              </a:spcBef>
              <a:spcAft>
                <a:spcPts val="1700"/>
              </a:spcAft>
            </a:pPr>
            <a:endParaRPr lang="en-US" sz="2600" dirty="0"/>
          </a:p>
          <a:p>
            <a:endParaRPr lang="en-US" sz="2200" i="1" dirty="0"/>
          </a:p>
        </p:txBody>
      </p:sp>
    </p:spTree>
    <p:extLst>
      <p:ext uri="{BB962C8B-B14F-4D97-AF65-F5344CB8AC3E}">
        <p14:creationId xmlns:p14="http://schemas.microsoft.com/office/powerpoint/2010/main" val="40253720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MSHA PPT Template Wide  -  Read-Only" id="{1B30E818-C1CA-42DC-8199-D08BC4E8239C}" vid="{9B20E275-0034-43D7-9F92-70D754FAE1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 MSHA PPT Template Wide</Template>
  <TotalTime>2528</TotalTime>
  <Words>3104</Words>
  <Application>Microsoft Office PowerPoint</Application>
  <PresentationFormat>Widescreen</PresentationFormat>
  <Paragraphs>242</Paragraphs>
  <Slides>40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Impact</vt:lpstr>
      <vt:lpstr>Open Sans</vt:lpstr>
      <vt:lpstr>Times New Roman</vt:lpstr>
      <vt:lpstr>Wingdings</vt:lpstr>
      <vt:lpstr>1_Office Theme</vt:lpstr>
      <vt:lpstr>Contractor, Truckers, &amp; MSHA</vt:lpstr>
      <vt:lpstr>Nicholas W. Scala nscala@connmaciel.com • 614.418.6048</vt:lpstr>
      <vt:lpstr>Who is Responsible and Can be Cited? </vt:lpstr>
      <vt:lpstr>Who is Responsible? </vt:lpstr>
      <vt:lpstr>Who can be issued Citations/Order?</vt:lpstr>
      <vt:lpstr>Who can be issued Citations/Order?</vt:lpstr>
      <vt:lpstr>Who can be issued Citations/Order?</vt:lpstr>
      <vt:lpstr> Operator or Independent Contractor? </vt:lpstr>
      <vt:lpstr> Operator or Independent Contractor? </vt:lpstr>
      <vt:lpstr> Operator or Independent Contractor? </vt:lpstr>
      <vt:lpstr> Operator or Independent Contractor? </vt:lpstr>
      <vt:lpstr> Operator or Independent Contractor? </vt:lpstr>
      <vt:lpstr> Operator or Independent Contractor? </vt:lpstr>
      <vt:lpstr>Who Maintains Which Records?</vt:lpstr>
      <vt:lpstr>Who Maintains Which Records? </vt:lpstr>
      <vt:lpstr>Who Maintains Which Records? </vt:lpstr>
      <vt:lpstr>Who is Responsible for What Training?</vt:lpstr>
      <vt:lpstr>Who is Responsible for What Training?</vt:lpstr>
      <vt:lpstr>Who is Responsible for What Training?</vt:lpstr>
      <vt:lpstr>Who is Responsible for What Training?</vt:lpstr>
      <vt:lpstr>Who is Responsible for What Training?</vt:lpstr>
      <vt:lpstr>Who is Responsible for What Training?</vt:lpstr>
      <vt:lpstr>Task Training</vt:lpstr>
      <vt:lpstr>Task Training</vt:lpstr>
      <vt:lpstr>Documentation Requirements and Best Practices </vt:lpstr>
      <vt:lpstr>Best Practices with Contractors</vt:lpstr>
      <vt:lpstr>MSHA Enforcement and Best Practices</vt:lpstr>
      <vt:lpstr>2022 Enhanced Enforcement</vt:lpstr>
      <vt:lpstr>2022 Enhanced Enforcement</vt:lpstr>
      <vt:lpstr>2022 Enhanced Enforcement</vt:lpstr>
      <vt:lpstr>Customer Trucks / Drivers on Site</vt:lpstr>
      <vt:lpstr>Customer Trucks / Drivers on Site</vt:lpstr>
      <vt:lpstr>Customer Trucks / Drivers on Site</vt:lpstr>
      <vt:lpstr>Best Practices with Contractors</vt:lpstr>
      <vt:lpstr>Best Practices with Contractors</vt:lpstr>
      <vt:lpstr>Best Practices</vt:lpstr>
      <vt:lpstr>PowerPoint Presentation</vt:lpstr>
      <vt:lpstr>Check Out Our Blogs</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MSHA’s 2022 in Review and 2023 Forecast</dc:title>
  <dc:creator>Nick  Scala</dc:creator>
  <cp:lastModifiedBy>Nick  Scala</cp:lastModifiedBy>
  <cp:revision>7</cp:revision>
  <dcterms:created xsi:type="dcterms:W3CDTF">2023-03-23T13:10:17Z</dcterms:created>
  <dcterms:modified xsi:type="dcterms:W3CDTF">2023-12-05T13:40:21Z</dcterms:modified>
</cp:coreProperties>
</file>