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9" r:id="rId4"/>
  </p:sldMasterIdLst>
  <p:notesMasterIdLst>
    <p:notesMasterId r:id="rId55"/>
  </p:notesMasterIdLst>
  <p:sldIdLst>
    <p:sldId id="8114" r:id="rId5"/>
    <p:sldId id="306" r:id="rId6"/>
    <p:sldId id="302" r:id="rId7"/>
    <p:sldId id="272" r:id="rId8"/>
    <p:sldId id="8115" r:id="rId9"/>
    <p:sldId id="283" r:id="rId10"/>
    <p:sldId id="8116" r:id="rId11"/>
    <p:sldId id="303" r:id="rId12"/>
    <p:sldId id="739" r:id="rId13"/>
    <p:sldId id="269" r:id="rId14"/>
    <p:sldId id="8117" r:id="rId15"/>
    <p:sldId id="781" r:id="rId16"/>
    <p:sldId id="771" r:id="rId17"/>
    <p:sldId id="772" r:id="rId18"/>
    <p:sldId id="774" r:id="rId19"/>
    <p:sldId id="775" r:id="rId20"/>
    <p:sldId id="776" r:id="rId21"/>
    <p:sldId id="777" r:id="rId22"/>
    <p:sldId id="749" r:id="rId23"/>
    <p:sldId id="778" r:id="rId24"/>
    <p:sldId id="273" r:id="rId25"/>
    <p:sldId id="779" r:id="rId26"/>
    <p:sldId id="780" r:id="rId27"/>
    <p:sldId id="300" r:id="rId28"/>
    <p:sldId id="307" r:id="rId29"/>
    <p:sldId id="282" r:id="rId30"/>
    <p:sldId id="305" r:id="rId31"/>
    <p:sldId id="755" r:id="rId32"/>
    <p:sldId id="783" r:id="rId33"/>
    <p:sldId id="764" r:id="rId34"/>
    <p:sldId id="721" r:id="rId35"/>
    <p:sldId id="790" r:id="rId36"/>
    <p:sldId id="8100" r:id="rId37"/>
    <p:sldId id="8101" r:id="rId38"/>
    <p:sldId id="8102" r:id="rId39"/>
    <p:sldId id="8121" r:id="rId40"/>
    <p:sldId id="8122" r:id="rId41"/>
    <p:sldId id="8123" r:id="rId42"/>
    <p:sldId id="8124" r:id="rId43"/>
    <p:sldId id="8129" r:id="rId44"/>
    <p:sldId id="8125" r:id="rId45"/>
    <p:sldId id="8128" r:id="rId46"/>
    <p:sldId id="8105" r:id="rId47"/>
    <p:sldId id="8106" r:id="rId48"/>
    <p:sldId id="8109" r:id="rId49"/>
    <p:sldId id="8103" r:id="rId50"/>
    <p:sldId id="8113" r:id="rId51"/>
    <p:sldId id="8110" r:id="rId52"/>
    <p:sldId id="8111" r:id="rId53"/>
    <p:sldId id="8120"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60"/>
    <p:restoredTop sz="96327"/>
  </p:normalViewPr>
  <p:slideViewPr>
    <p:cSldViewPr snapToGrid="0" snapToObjects="1">
      <p:cViewPr>
        <p:scale>
          <a:sx n="111" d="100"/>
          <a:sy n="111" d="100"/>
        </p:scale>
        <p:origin x="624" y="96"/>
      </p:cViewPr>
      <p:guideLst/>
    </p:cSldViewPr>
  </p:slideViewPr>
  <p:notesTextViewPr>
    <p:cViewPr>
      <p:scale>
        <a:sx n="1" d="1"/>
        <a:sy n="1" d="1"/>
      </p:scale>
      <p:origin x="0" y="0"/>
    </p:cViewPr>
  </p:notesTextViewPr>
  <p:sorterViewPr>
    <p:cViewPr>
      <p:scale>
        <a:sx n="160" d="100"/>
        <a:sy n="160" d="100"/>
      </p:scale>
      <p:origin x="0" y="-3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3F6B-7F2B-42CA-989A-DACE274A6200}"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E1689-D5CF-4082-94ED-E186CB9AB37F}" type="slidenum">
              <a:rPr lang="en-US" smtClean="0"/>
              <a:t>‹#›</a:t>
            </a:fld>
            <a:endParaRPr lang="en-US"/>
          </a:p>
        </p:txBody>
      </p:sp>
    </p:spTree>
    <p:extLst>
      <p:ext uri="{BB962C8B-B14F-4D97-AF65-F5344CB8AC3E}">
        <p14:creationId xmlns:p14="http://schemas.microsoft.com/office/powerpoint/2010/main" val="94237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 Projects</a:t>
            </a:r>
          </a:p>
        </p:txBody>
      </p:sp>
      <p:sp>
        <p:nvSpPr>
          <p:cNvPr id="4" name="Slide Number Placeholder 3"/>
          <p:cNvSpPr>
            <a:spLocks noGrp="1"/>
          </p:cNvSpPr>
          <p:nvPr>
            <p:ph type="sldNum" sz="quarter" idx="5"/>
          </p:nvPr>
        </p:nvSpPr>
        <p:spPr/>
        <p:txBody>
          <a:bodyPr/>
          <a:lstStyle/>
          <a:p>
            <a:fld id="{9D69F812-D19E-46CB-9211-7218A3AC333E}" type="slidenum">
              <a:rPr lang="en-US" smtClean="0"/>
              <a:t>6</a:t>
            </a:fld>
            <a:endParaRPr lang="en-US"/>
          </a:p>
        </p:txBody>
      </p:sp>
    </p:spTree>
    <p:extLst>
      <p:ext uri="{BB962C8B-B14F-4D97-AF65-F5344CB8AC3E}">
        <p14:creationId xmlns:p14="http://schemas.microsoft.com/office/powerpoint/2010/main" val="318192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Carbonation happens</a:t>
            </a:r>
          </a:p>
          <a:p>
            <a:pPr marL="171450" indent="-171450">
              <a:buFont typeface="Arial" panose="020B0604020202020204" pitchFamily="34" charset="0"/>
              <a:buChar char="•"/>
            </a:pPr>
            <a:r>
              <a:rPr lang="en-US" dirty="0"/>
              <a:t>Examined 100 year old concrete at the Colton site and found carbonation happens.  Light layer is were this piece has carbonated.  </a:t>
            </a:r>
          </a:p>
          <a:p>
            <a:pPr marL="171450" indent="-171450">
              <a:buFont typeface="Arial" panose="020B0604020202020204" pitchFamily="34" charset="0"/>
              <a:buChar char="•"/>
            </a:pPr>
            <a:r>
              <a:rPr lang="en-US" dirty="0"/>
              <a:t>Even after demolition.  Concrete is crushed and still continues to carbonate.</a:t>
            </a:r>
          </a:p>
          <a:p>
            <a:pPr marL="171450" indent="-171450">
              <a:buFont typeface="Arial" panose="020B0604020202020204" pitchFamily="34" charset="0"/>
              <a:buChar char="•"/>
            </a:pPr>
            <a:r>
              <a:rPr lang="en-US" dirty="0"/>
              <a:t>Concrete is sucking it’s carbon dioxide back out of the air.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21694-9650-41D2-86BA-EF7A01693E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07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128C8F-3454-2E40-AE06-B21450B9BDA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10058-12F3-634C-AD0F-6D3F2CC4FF3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39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128C8F-3454-2E40-AE06-B21450B9BDA5}"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B10058-12F3-634C-AD0F-6D3F2CC4FF39}" type="slidenum">
              <a:rPr lang="en-US" smtClean="0"/>
              <a:pPr/>
              <a:t>‹#›</a:t>
            </a:fld>
            <a:endParaRPr lang="en-US"/>
          </a:p>
        </p:txBody>
      </p:sp>
    </p:spTree>
    <p:extLst>
      <p:ext uri="{BB962C8B-B14F-4D97-AF65-F5344CB8AC3E}">
        <p14:creationId xmlns:p14="http://schemas.microsoft.com/office/powerpoint/2010/main" val="254997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128C8F-3454-2E40-AE06-B21450B9BDA5}"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B10058-12F3-634C-AD0F-6D3F2CC4FF39}" type="slidenum">
              <a:rPr lang="en-US" smtClean="0"/>
              <a:pPr/>
              <a:t>‹#›</a:t>
            </a:fld>
            <a:endParaRPr lang="en-US"/>
          </a:p>
        </p:txBody>
      </p:sp>
    </p:spTree>
    <p:extLst>
      <p:ext uri="{BB962C8B-B14F-4D97-AF65-F5344CB8AC3E}">
        <p14:creationId xmlns:p14="http://schemas.microsoft.com/office/powerpoint/2010/main" val="119578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128C8F-3454-2E40-AE06-B21450B9BDA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285466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11/29/2023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D587A4B-5211-D80C-3891-ACB58B834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8800" y="5895372"/>
            <a:ext cx="3875200" cy="705669"/>
          </a:xfrm>
          <a:prstGeom prst="rect">
            <a:avLst/>
          </a:prstGeom>
        </p:spPr>
      </p:pic>
      <p:pic>
        <p:nvPicPr>
          <p:cNvPr id="11" name="Picture 10" descr="Logo&#10;&#10;Description automatically generated">
            <a:extLst>
              <a:ext uri="{FF2B5EF4-FFF2-40B4-BE49-F238E27FC236}">
                <a16:creationId xmlns:a16="http://schemas.microsoft.com/office/drawing/2014/main" id="{BD1E3EC9-81C6-3CFB-E49A-0E39CE8A75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0144"/>
            <a:ext cx="2865672" cy="841248"/>
          </a:xfrm>
          <a:prstGeom prst="rect">
            <a:avLst/>
          </a:prstGeom>
        </p:spPr>
      </p:pic>
    </p:spTree>
    <p:extLst>
      <p:ext uri="{BB962C8B-B14F-4D97-AF65-F5344CB8AC3E}">
        <p14:creationId xmlns:p14="http://schemas.microsoft.com/office/powerpoint/2010/main" val="238863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128C8F-3454-2E40-AE06-B21450B9BDA5}"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B10058-12F3-634C-AD0F-6D3F2CC4FF39}" type="slidenum">
              <a:rPr lang="en-US" smtClean="0"/>
              <a:pPr/>
              <a:t>‹#›</a:t>
            </a:fld>
            <a:endParaRPr lang="en-US"/>
          </a:p>
        </p:txBody>
      </p:sp>
    </p:spTree>
    <p:extLst>
      <p:ext uri="{BB962C8B-B14F-4D97-AF65-F5344CB8AC3E}">
        <p14:creationId xmlns:p14="http://schemas.microsoft.com/office/powerpoint/2010/main" val="143914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128C8F-3454-2E40-AE06-B21450B9BDA5}" type="datetimeFigureOut">
              <a:rPr lang="en-US" smtClean="0"/>
              <a:pPr/>
              <a:t>11/29/2023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B10058-12F3-634C-AD0F-6D3F2CC4FF39}" type="slidenum">
              <a:rPr lang="en-US" smtClean="0"/>
              <a:pPr/>
              <a:t>‹#›</a:t>
            </a:fld>
            <a:endParaRPr lang="en-US"/>
          </a:p>
        </p:txBody>
      </p:sp>
    </p:spTree>
    <p:extLst>
      <p:ext uri="{BB962C8B-B14F-4D97-AF65-F5344CB8AC3E}">
        <p14:creationId xmlns:p14="http://schemas.microsoft.com/office/powerpoint/2010/main" val="251269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128C8F-3454-2E40-AE06-B21450B9BDA5}"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180340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D128C8F-3454-2E40-AE06-B21450B9BDA5}" type="datetimeFigureOut">
              <a:rPr lang="en-US" smtClean="0"/>
              <a:t>11/29/2023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157404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D128C8F-3454-2E40-AE06-B21450B9BDA5}" type="datetimeFigureOut">
              <a:rPr lang="en-US" smtClean="0"/>
              <a:pPr/>
              <a:t>11/29/2023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B10058-12F3-634C-AD0F-6D3F2CC4FF39}" type="slidenum">
              <a:rPr lang="en-US" smtClean="0"/>
              <a:pPr/>
              <a:t>‹#›</a:t>
            </a:fld>
            <a:endParaRPr lang="en-US"/>
          </a:p>
        </p:txBody>
      </p:sp>
    </p:spTree>
    <p:extLst>
      <p:ext uri="{BB962C8B-B14F-4D97-AF65-F5344CB8AC3E}">
        <p14:creationId xmlns:p14="http://schemas.microsoft.com/office/powerpoint/2010/main" val="398154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28C8F-3454-2E40-AE06-B21450B9BDA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B10058-12F3-634C-AD0F-6D3F2CC4FF39}" type="slidenum">
              <a:rPr lang="en-US" smtClean="0"/>
              <a:t>‹#›</a:t>
            </a:fld>
            <a:endParaRPr lang="en-US"/>
          </a:p>
        </p:txBody>
      </p:sp>
    </p:spTree>
    <p:extLst>
      <p:ext uri="{BB962C8B-B14F-4D97-AF65-F5344CB8AC3E}">
        <p14:creationId xmlns:p14="http://schemas.microsoft.com/office/powerpoint/2010/main" val="52408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D128C8F-3454-2E40-AE06-B21450B9BDA5}" type="datetimeFigureOut">
              <a:rPr lang="en-US" smtClean="0"/>
              <a:pPr/>
              <a:t>11/29/2023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B10058-12F3-634C-AD0F-6D3F2CC4FF39}"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28041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jyc-consulting.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webstore.ansi.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aggregateepd.com/"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olis.oregonlegislature.gov/liz/2021R1/Measures/Overview/HB2688" TargetMode="External"/><Relationship Id="rId3" Type="http://schemas.openxmlformats.org/officeDocument/2006/relationships/hyperlink" Target="https://www.revisor.mn.gov/bills/text.php?session=ls91&amp;number=HF2204&amp;session_number=0&amp;session_year=2019&amp;version=list" TargetMode="External"/><Relationship Id="rId7" Type="http://schemas.openxmlformats.org/officeDocument/2006/relationships/hyperlink" Target="https://leg.colorado.gov/bills/hb21-1303" TargetMode="External"/><Relationship Id="rId2" Type="http://schemas.openxmlformats.org/officeDocument/2006/relationships/hyperlink" Target="https://leginfo.legislature.ca.gov/faces/codes_displayText.xhtml?division=2.&amp;chapter=3.&amp;part=1.&amp;lawCode=PCC&amp;article=5" TargetMode="External"/><Relationship Id="rId1" Type="http://schemas.openxmlformats.org/officeDocument/2006/relationships/slideLayout" Target="../slideLayouts/slideLayout6.xml"/><Relationship Id="rId6" Type="http://schemas.openxmlformats.org/officeDocument/2006/relationships/hyperlink" Target="https://leginfo.legislature.ca.gov/faces/billTextClient.xhtml?bill_id=202120220SB778" TargetMode="External"/><Relationship Id="rId11" Type="http://schemas.openxmlformats.org/officeDocument/2006/relationships/hyperlink" Target="https://www.congress.gov/bill/117th-congress/house-bill/1512" TargetMode="External"/><Relationship Id="rId5" Type="http://schemas.openxmlformats.org/officeDocument/2006/relationships/hyperlink" Target="https://leginfo.legislature.ca.gov/faces/billNavClient.xhtml?bill_id=202120220AB1365" TargetMode="External"/><Relationship Id="rId10" Type="http://schemas.openxmlformats.org/officeDocument/2006/relationships/hyperlink" Target="https://app.leg.wa.gov/billsummary?BillNumber=1103&amp;Chamber=House&amp;Year=2021" TargetMode="External"/><Relationship Id="rId4" Type="http://schemas.openxmlformats.org/officeDocument/2006/relationships/hyperlink" Target="https://www.nysenate.gov/legislation/bills/2021/S542" TargetMode="External"/><Relationship Id="rId9" Type="http://schemas.openxmlformats.org/officeDocument/2006/relationships/hyperlink" Target="https://www.njleg.state.nj.us/2020/Bills/A9999/5223_I1.HT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mhinck@calportland.com" TargetMode="External"/><Relationship Id="rId2" Type="http://schemas.openxmlformats.org/officeDocument/2006/relationships/hyperlink" Target="mailto:jyzenas@nssga.org" TargetMode="External"/><Relationship Id="rId1" Type="http://schemas.openxmlformats.org/officeDocument/2006/relationships/slideLayout" Target="../slideLayouts/slideLayout1.xml"/><Relationship Id="rId4" Type="http://schemas.openxmlformats.org/officeDocument/2006/relationships/hyperlink" Target="mailto:ben@wapsustainability.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F9CF-F450-1141-B0DA-B0DE01145361}"/>
              </a:ext>
            </a:extLst>
          </p:cNvPr>
          <p:cNvSpPr>
            <a:spLocks noGrp="1"/>
          </p:cNvSpPr>
          <p:nvPr>
            <p:ph type="ctrTitle"/>
          </p:nvPr>
        </p:nvSpPr>
        <p:spPr/>
        <p:txBody>
          <a:bodyPr/>
          <a:lstStyle/>
          <a:p>
            <a:r>
              <a:rPr lang="en-US" dirty="0"/>
              <a:t>Developing EPD’s For Aggregates</a:t>
            </a:r>
            <a:br>
              <a:rPr lang="en-US" dirty="0"/>
            </a:br>
            <a:endParaRPr lang="en-US" dirty="0"/>
          </a:p>
        </p:txBody>
      </p:sp>
      <p:sp>
        <p:nvSpPr>
          <p:cNvPr id="3" name="Subtitle 2">
            <a:extLst>
              <a:ext uri="{FF2B5EF4-FFF2-40B4-BE49-F238E27FC236}">
                <a16:creationId xmlns:a16="http://schemas.microsoft.com/office/drawing/2014/main" id="{01728311-76BE-8841-B87E-2C193A920B93}"/>
              </a:ext>
            </a:extLst>
          </p:cNvPr>
          <p:cNvSpPr>
            <a:spLocks noGrp="1"/>
          </p:cNvSpPr>
          <p:nvPr>
            <p:ph type="subTitle" idx="1"/>
          </p:nvPr>
        </p:nvSpPr>
        <p:spPr/>
        <p:txBody>
          <a:bodyPr>
            <a:normAutofit fontScale="92500" lnSpcReduction="10000"/>
          </a:bodyPr>
          <a:lstStyle/>
          <a:p>
            <a:r>
              <a:rPr lang="en-US" sz="2600" dirty="0">
                <a:solidFill>
                  <a:schemeClr val="tx1"/>
                </a:solidFill>
                <a:latin typeface="Arial" panose="020B0604020202020204" pitchFamily="34" charset="0"/>
                <a:cs typeface="Arial" panose="020B0604020202020204" pitchFamily="34" charset="0"/>
              </a:rPr>
              <a:t>John J Yzenas Jr</a:t>
            </a:r>
          </a:p>
          <a:p>
            <a:r>
              <a:rPr lang="en-US" sz="16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john@jyc-consulting.net</a:t>
            </a:r>
            <a:endParaRPr lang="en-US" sz="1600" dirty="0">
              <a:solidFill>
                <a:schemeClr val="tx1"/>
              </a:solidFill>
              <a:latin typeface="Arial" panose="020B0604020202020204" pitchFamily="34" charset="0"/>
              <a:cs typeface="Arial" panose="020B0604020202020204" pitchFamily="34" charset="0"/>
            </a:endParaRPr>
          </a:p>
          <a:p>
            <a:r>
              <a:rPr lang="en-US" sz="1600" dirty="0">
                <a:solidFill>
                  <a:schemeClr val="tx1"/>
                </a:solidFill>
                <a:latin typeface="Arial" panose="020B0604020202020204" pitchFamily="34" charset="0"/>
                <a:cs typeface="Arial" panose="020B0604020202020204" pitchFamily="34" charset="0"/>
              </a:rPr>
              <a:t>jyzenas@nssga.org</a:t>
            </a:r>
          </a:p>
          <a:p>
            <a:endParaRPr lang="en-US" dirty="0"/>
          </a:p>
        </p:txBody>
      </p:sp>
    </p:spTree>
    <p:extLst>
      <p:ext uri="{BB962C8B-B14F-4D97-AF65-F5344CB8AC3E}">
        <p14:creationId xmlns:p14="http://schemas.microsoft.com/office/powerpoint/2010/main" val="3185855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EC95-4EF9-4F74-92DC-DEA8A750A391}"/>
              </a:ext>
            </a:extLst>
          </p:cNvPr>
          <p:cNvSpPr>
            <a:spLocks noGrp="1"/>
          </p:cNvSpPr>
          <p:nvPr>
            <p:ph type="title"/>
          </p:nvPr>
        </p:nvSpPr>
        <p:spPr>
          <a:xfrm>
            <a:off x="1563913" y="438470"/>
            <a:ext cx="8923635" cy="1325563"/>
          </a:xfrm>
        </p:spPr>
        <p:txBody>
          <a:bodyPr>
            <a:normAutofit/>
          </a:bodyPr>
          <a:lstStyle/>
          <a:p>
            <a:pPr algn="ctr"/>
            <a:r>
              <a:rPr lang="en-US" sz="4000" b="1" dirty="0">
                <a:solidFill>
                  <a:srgbClr val="000000"/>
                </a:solidFill>
                <a:latin typeface="Arial" panose="020B0604020202020204" pitchFamily="34" charset="0"/>
                <a:cs typeface="Arial" panose="020B0604020202020204" pitchFamily="34" charset="0"/>
              </a:rPr>
              <a:t>Construction Aggregates PCR</a:t>
            </a:r>
          </a:p>
        </p:txBody>
      </p:sp>
      <p:sp>
        <p:nvSpPr>
          <p:cNvPr id="3" name="Content Placeholder 2">
            <a:extLst>
              <a:ext uri="{FF2B5EF4-FFF2-40B4-BE49-F238E27FC236}">
                <a16:creationId xmlns:a16="http://schemas.microsoft.com/office/drawing/2014/main" id="{EBED1509-B12E-4807-B3D8-01B022FB75A2}"/>
              </a:ext>
            </a:extLst>
          </p:cNvPr>
          <p:cNvSpPr>
            <a:spLocks noGrp="1"/>
          </p:cNvSpPr>
          <p:nvPr>
            <p:ph idx="1"/>
          </p:nvPr>
        </p:nvSpPr>
        <p:spPr>
          <a:xfrm>
            <a:off x="1143434" y="1799062"/>
            <a:ext cx="8925691" cy="4351338"/>
          </a:xfrm>
        </p:spPr>
        <p:txBody>
          <a:bodyPr>
            <a:normAutofit/>
          </a:bodyPr>
          <a:lstStyle/>
          <a:p>
            <a:r>
              <a:rPr lang="en-US" sz="2000" dirty="0">
                <a:latin typeface="Arial" panose="020B0604020202020204" pitchFamily="34" charset="0"/>
                <a:cs typeface="Arial" panose="020B0604020202020204" pitchFamily="34" charset="0"/>
              </a:rPr>
              <a:t>Original – </a:t>
            </a:r>
          </a:p>
          <a:p>
            <a:pPr lvl="1"/>
            <a:r>
              <a:rPr lang="en-US" sz="1800" dirty="0">
                <a:latin typeface="Arial" panose="020B0604020202020204" pitchFamily="34" charset="0"/>
                <a:cs typeface="Arial" panose="020B0604020202020204" pitchFamily="34" charset="0"/>
              </a:rPr>
              <a:t>Program Operator: ASTM</a:t>
            </a:r>
          </a:p>
          <a:p>
            <a:pPr lvl="1"/>
            <a:r>
              <a:rPr lang="en-US" sz="1800" dirty="0">
                <a:latin typeface="Arial" panose="020B0604020202020204" pitchFamily="34" charset="0"/>
                <a:cs typeface="Arial" panose="020B0604020202020204" pitchFamily="34" charset="0"/>
              </a:rPr>
              <a:t>Adopted Jan. 2017</a:t>
            </a:r>
          </a:p>
          <a:p>
            <a:pPr lvl="1"/>
            <a:r>
              <a:rPr lang="en-US" sz="1800" dirty="0">
                <a:latin typeface="Arial" panose="020B0604020202020204" pitchFamily="34" charset="0"/>
                <a:cs typeface="Arial" panose="020B0604020202020204" pitchFamily="34" charset="0"/>
              </a:rPr>
              <a:t>Valid to Dec 2022 (extended)</a:t>
            </a:r>
          </a:p>
          <a:p>
            <a:r>
              <a:rPr lang="en-US" sz="2000" dirty="0">
                <a:latin typeface="Arial" panose="020B0604020202020204" pitchFamily="34" charset="0"/>
                <a:cs typeface="Arial" panose="020B0604020202020204" pitchFamily="34" charset="0"/>
              </a:rPr>
              <a:t>Current – </a:t>
            </a:r>
          </a:p>
          <a:p>
            <a:pPr lvl="1"/>
            <a:r>
              <a:rPr lang="en-US" sz="1800" dirty="0">
                <a:latin typeface="Arial" panose="020B0604020202020204" pitchFamily="34" charset="0"/>
                <a:cs typeface="Arial" panose="020B0604020202020204" pitchFamily="34" charset="0"/>
              </a:rPr>
              <a:t>Program Operator: National Science Foundation (NSF)</a:t>
            </a:r>
          </a:p>
          <a:p>
            <a:r>
              <a:rPr lang="en-US" sz="2000" dirty="0">
                <a:latin typeface="Arial" panose="020B0604020202020204" pitchFamily="34" charset="0"/>
                <a:cs typeface="Arial" panose="020B0604020202020204" pitchFamily="34" charset="0"/>
              </a:rPr>
              <a:t>Construction Aggregate, which can be defined as any combination of sand, gravel, crushed stone, crushed concrete, iron and/or steel slag sold to or used by the construction industry.</a:t>
            </a:r>
          </a:p>
          <a:p>
            <a:pPr marL="0" indent="0">
              <a:buNone/>
            </a:pP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3072F49-D674-428E-993A-58F88201DE70}"/>
              </a:ext>
            </a:extLst>
          </p:cNvPr>
          <p:cNvPicPr>
            <a:picLocks noChangeAspect="1"/>
          </p:cNvPicPr>
          <p:nvPr/>
        </p:nvPicPr>
        <p:blipFill>
          <a:blip r:embed="rId2"/>
          <a:stretch>
            <a:fillRect/>
          </a:stretch>
        </p:blipFill>
        <p:spPr>
          <a:xfrm>
            <a:off x="9814530" y="1799062"/>
            <a:ext cx="2271429" cy="2545756"/>
          </a:xfrm>
          <a:prstGeom prst="rect">
            <a:avLst/>
          </a:prstGeom>
        </p:spPr>
      </p:pic>
    </p:spTree>
    <p:extLst>
      <p:ext uri="{BB962C8B-B14F-4D97-AF65-F5344CB8AC3E}">
        <p14:creationId xmlns:p14="http://schemas.microsoft.com/office/powerpoint/2010/main" val="1031370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1BBA-13AE-4042-B518-9086F78D49F1}"/>
              </a:ext>
            </a:extLst>
          </p:cNvPr>
          <p:cNvSpPr>
            <a:spLocks noGrp="1"/>
          </p:cNvSpPr>
          <p:nvPr>
            <p:ph type="title"/>
          </p:nvPr>
        </p:nvSpPr>
        <p:spPr>
          <a:xfrm>
            <a:off x="1189444" y="396497"/>
            <a:ext cx="8923635" cy="1325563"/>
          </a:xfrm>
        </p:spPr>
        <p:txBody>
          <a:bodyPr>
            <a:normAutofit fontScale="90000"/>
          </a:bodyPr>
          <a:lstStyle/>
          <a:p>
            <a:pPr algn="ctr"/>
            <a:r>
              <a:rPr lang="en-US" b="1" dirty="0">
                <a:solidFill>
                  <a:srgbClr val="000000"/>
                </a:solidFill>
              </a:rPr>
              <a:t>Differences </a:t>
            </a:r>
            <a:br>
              <a:rPr lang="en-US" b="1" dirty="0">
                <a:solidFill>
                  <a:srgbClr val="000000"/>
                </a:solidFill>
              </a:rPr>
            </a:br>
            <a:r>
              <a:rPr lang="en-US" b="1" dirty="0">
                <a:solidFill>
                  <a:srgbClr val="000000"/>
                </a:solidFill>
              </a:rPr>
              <a:t>2017 (Version 1) vs 2023 (Version 2)</a:t>
            </a:r>
          </a:p>
        </p:txBody>
      </p:sp>
      <p:sp>
        <p:nvSpPr>
          <p:cNvPr id="5" name="Content Placeholder 4">
            <a:extLst>
              <a:ext uri="{FF2B5EF4-FFF2-40B4-BE49-F238E27FC236}">
                <a16:creationId xmlns:a16="http://schemas.microsoft.com/office/drawing/2014/main" id="{D0998669-B110-4570-BA00-52AAFF469F0C}"/>
              </a:ext>
            </a:extLst>
          </p:cNvPr>
          <p:cNvSpPr>
            <a:spLocks noGrp="1"/>
          </p:cNvSpPr>
          <p:nvPr>
            <p:ph idx="1"/>
          </p:nvPr>
        </p:nvSpPr>
        <p:spPr>
          <a:xfrm>
            <a:off x="1189444" y="1890038"/>
            <a:ext cx="8925691" cy="4049012"/>
          </a:xfrm>
        </p:spPr>
        <p:txBody>
          <a:bodyPr>
            <a:normAutofit/>
          </a:bodyPr>
          <a:lstStyle/>
          <a:p>
            <a:pPr algn="l"/>
            <a:endParaRPr lang="en-US" sz="1800" b="0" i="0" u="none" strike="noStrike" baseline="0" dirty="0">
              <a:solidFill>
                <a:srgbClr val="000000"/>
              </a:solidFill>
              <a:latin typeface="Times New Roman" panose="02020603050405020304" pitchFamily="18" charset="0"/>
            </a:endParaRPr>
          </a:p>
          <a:p>
            <a:r>
              <a:rPr lang="en-US" sz="2200" b="0" i="0" u="none" strike="noStrike" baseline="0" dirty="0">
                <a:solidFill>
                  <a:srgbClr val="000000"/>
                </a:solidFill>
                <a:latin typeface="Arial" panose="020B0604020202020204" pitchFamily="34" charset="0"/>
              </a:rPr>
              <a:t>The PCR has been renewed and updated to include conformance with ISO 21930 (2017). </a:t>
            </a:r>
          </a:p>
          <a:p>
            <a:r>
              <a:rPr lang="en-US" sz="2200" b="0" i="0" u="none" strike="noStrike" baseline="0" dirty="0">
                <a:solidFill>
                  <a:srgbClr val="000000"/>
                </a:solidFill>
                <a:latin typeface="Arial" panose="020B0604020202020204" pitchFamily="34" charset="0"/>
              </a:rPr>
              <a:t>Unbound asphalt is included in Version 2 of this PCR. </a:t>
            </a:r>
          </a:p>
          <a:p>
            <a:r>
              <a:rPr lang="en-US" sz="2200" b="0" i="0" u="none" strike="noStrike" baseline="0" dirty="0">
                <a:solidFill>
                  <a:srgbClr val="000000"/>
                </a:solidFill>
                <a:latin typeface="Arial" panose="020B0604020202020204" pitchFamily="34" charset="0"/>
              </a:rPr>
              <a:t>The title of the PCR has been modified to “PCR for Construction Aggregates”. </a:t>
            </a:r>
          </a:p>
          <a:p>
            <a:r>
              <a:rPr lang="en-US" sz="2200" b="0" i="0" u="none" strike="noStrike" baseline="0" dirty="0">
                <a:solidFill>
                  <a:srgbClr val="000000"/>
                </a:solidFill>
                <a:latin typeface="Arial" panose="020B0604020202020204" pitchFamily="34" charset="0"/>
              </a:rPr>
              <a:t>This PCR has been updated to include specific information on upstream data included in Annex A. </a:t>
            </a:r>
          </a:p>
          <a:p>
            <a:r>
              <a:rPr lang="en-US" sz="2200" b="0" i="0" u="none" strike="noStrike" baseline="0" dirty="0">
                <a:solidFill>
                  <a:srgbClr val="000000"/>
                </a:solidFill>
                <a:latin typeface="Arial" panose="020B0604020202020204" pitchFamily="34" charset="0"/>
              </a:rPr>
              <a:t>An underlying LCA has been completed to complement this PCR. </a:t>
            </a:r>
          </a:p>
          <a:p>
            <a:endParaRPr lang="en-US" dirty="0"/>
          </a:p>
        </p:txBody>
      </p:sp>
    </p:spTree>
    <p:extLst>
      <p:ext uri="{BB962C8B-B14F-4D97-AF65-F5344CB8AC3E}">
        <p14:creationId xmlns:p14="http://schemas.microsoft.com/office/powerpoint/2010/main" val="233363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79DF-F5EF-30A8-8930-5E97DCF250E4}"/>
              </a:ext>
            </a:extLst>
          </p:cNvPr>
          <p:cNvSpPr>
            <a:spLocks noGrp="1"/>
          </p:cNvSpPr>
          <p:nvPr>
            <p:ph type="title"/>
          </p:nvPr>
        </p:nvSpPr>
        <p:spPr/>
        <p:txBody>
          <a:bodyPr/>
          <a:lstStyle/>
          <a:p>
            <a:pPr algn="ctr"/>
            <a:r>
              <a:rPr lang="en-US" b="1" dirty="0"/>
              <a:t>Construction Aggregates?</a:t>
            </a:r>
          </a:p>
        </p:txBody>
      </p:sp>
      <p:sp>
        <p:nvSpPr>
          <p:cNvPr id="3" name="Content Placeholder 2">
            <a:extLst>
              <a:ext uri="{FF2B5EF4-FFF2-40B4-BE49-F238E27FC236}">
                <a16:creationId xmlns:a16="http://schemas.microsoft.com/office/drawing/2014/main" id="{ABEA25F1-C8D1-70B5-6A9B-0B58D22E5FB0}"/>
              </a:ext>
            </a:extLst>
          </p:cNvPr>
          <p:cNvSpPr>
            <a:spLocks noGrp="1"/>
          </p:cNvSpPr>
          <p:nvPr>
            <p:ph idx="1"/>
          </p:nvPr>
        </p:nvSpPr>
        <p:spPr/>
        <p:txBody>
          <a:bodyPr/>
          <a:lstStyle/>
          <a:p>
            <a:r>
              <a:rPr lang="en-US" dirty="0"/>
              <a:t>Stone, sand and gravel – Crushed and/or processed</a:t>
            </a:r>
          </a:p>
          <a:p>
            <a:r>
              <a:rPr lang="en-US" dirty="0"/>
              <a:t>Slag aggregate</a:t>
            </a:r>
          </a:p>
          <a:p>
            <a:r>
              <a:rPr lang="en-US" dirty="0"/>
              <a:t>RAP aggregate (new)</a:t>
            </a:r>
          </a:p>
          <a:p>
            <a:r>
              <a:rPr lang="en-US" dirty="0"/>
              <a:t>Broken concrete aggregate (aka crushed concrete)</a:t>
            </a:r>
          </a:p>
          <a:p>
            <a:endParaRPr lang="en-US" dirty="0"/>
          </a:p>
        </p:txBody>
      </p:sp>
      <p:sp>
        <p:nvSpPr>
          <p:cNvPr id="4" name="Slide Number Placeholder 3">
            <a:extLst>
              <a:ext uri="{FF2B5EF4-FFF2-40B4-BE49-F238E27FC236}">
                <a16:creationId xmlns:a16="http://schemas.microsoft.com/office/drawing/2014/main" id="{44832EB0-A623-C411-E9BB-2DC5051E6F03}"/>
              </a:ext>
            </a:extLst>
          </p:cNvPr>
          <p:cNvSpPr>
            <a:spLocks noGrp="1"/>
          </p:cNvSpPr>
          <p:nvPr>
            <p:ph type="sldNum" sz="quarter" idx="12"/>
          </p:nvPr>
        </p:nvSpPr>
        <p:spPr/>
        <p:txBody>
          <a:bodyPr/>
          <a:lstStyle/>
          <a:p>
            <a:pPr>
              <a:defRPr/>
            </a:pPr>
            <a:fld id="{E322EF9B-694E-463D-8D69-3BB7377EEF1A}" type="slidenum">
              <a:rPr lang="en-US" smtClean="0"/>
              <a:pPr>
                <a:defRPr/>
              </a:pPr>
              <a:t>12</a:t>
            </a:fld>
            <a:endParaRPr lang="en-US" dirty="0"/>
          </a:p>
        </p:txBody>
      </p:sp>
      <p:pic>
        <p:nvPicPr>
          <p:cNvPr id="6" name="Picture 5">
            <a:extLst>
              <a:ext uri="{FF2B5EF4-FFF2-40B4-BE49-F238E27FC236}">
                <a16:creationId xmlns:a16="http://schemas.microsoft.com/office/drawing/2014/main" id="{5158484C-E761-1E63-61F3-2E6465DDF95E}"/>
              </a:ext>
            </a:extLst>
          </p:cNvPr>
          <p:cNvPicPr>
            <a:picLocks noChangeAspect="1"/>
          </p:cNvPicPr>
          <p:nvPr/>
        </p:nvPicPr>
        <p:blipFill>
          <a:blip r:embed="rId2"/>
          <a:stretch>
            <a:fillRect/>
          </a:stretch>
        </p:blipFill>
        <p:spPr>
          <a:xfrm>
            <a:off x="892581" y="3815276"/>
            <a:ext cx="3914804" cy="2200291"/>
          </a:xfrm>
          <a:prstGeom prst="rect">
            <a:avLst/>
          </a:prstGeom>
        </p:spPr>
      </p:pic>
      <p:pic>
        <p:nvPicPr>
          <p:cNvPr id="8" name="Picture 7">
            <a:extLst>
              <a:ext uri="{FF2B5EF4-FFF2-40B4-BE49-F238E27FC236}">
                <a16:creationId xmlns:a16="http://schemas.microsoft.com/office/drawing/2014/main" id="{9506D9DE-5BF8-DEFC-F8AB-0F82ABD78EF8}"/>
              </a:ext>
            </a:extLst>
          </p:cNvPr>
          <p:cNvPicPr>
            <a:picLocks noChangeAspect="1"/>
          </p:cNvPicPr>
          <p:nvPr/>
        </p:nvPicPr>
        <p:blipFill>
          <a:blip r:embed="rId3"/>
          <a:stretch>
            <a:fillRect/>
          </a:stretch>
        </p:blipFill>
        <p:spPr>
          <a:xfrm>
            <a:off x="5973900" y="3853377"/>
            <a:ext cx="3790978" cy="2124091"/>
          </a:xfrm>
          <a:prstGeom prst="rect">
            <a:avLst/>
          </a:prstGeom>
        </p:spPr>
      </p:pic>
    </p:spTree>
    <p:extLst>
      <p:ext uri="{BB962C8B-B14F-4D97-AF65-F5344CB8AC3E}">
        <p14:creationId xmlns:p14="http://schemas.microsoft.com/office/powerpoint/2010/main" val="141475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E54217-9907-02FD-2F33-C6545B1959C0}"/>
              </a:ext>
            </a:extLst>
          </p:cNvPr>
          <p:cNvSpPr>
            <a:spLocks noGrp="1"/>
          </p:cNvSpPr>
          <p:nvPr>
            <p:ph type="body" idx="1"/>
          </p:nvPr>
        </p:nvSpPr>
        <p:spPr/>
        <p:txBody>
          <a:bodyPr/>
          <a:lstStyle/>
          <a:p>
            <a:endParaRPr lang="en-US" dirty="0"/>
          </a:p>
        </p:txBody>
      </p:sp>
      <p:pic>
        <p:nvPicPr>
          <p:cNvPr id="6" name="Content Placeholder 5">
            <a:extLst>
              <a:ext uri="{FF2B5EF4-FFF2-40B4-BE49-F238E27FC236}">
                <a16:creationId xmlns:a16="http://schemas.microsoft.com/office/drawing/2014/main" id="{4D3F0358-319F-B582-17C5-E5F74DF1366B}"/>
              </a:ext>
            </a:extLst>
          </p:cNvPr>
          <p:cNvPicPr>
            <a:picLocks noGrp="1" noChangeAspect="1"/>
          </p:cNvPicPr>
          <p:nvPr>
            <p:ph sz="half" idx="2"/>
          </p:nvPr>
        </p:nvPicPr>
        <p:blipFill>
          <a:blip r:embed="rId2"/>
          <a:stretch>
            <a:fillRect/>
          </a:stretch>
        </p:blipFill>
        <p:spPr>
          <a:xfrm>
            <a:off x="911515" y="1866549"/>
            <a:ext cx="4410984" cy="4439441"/>
          </a:xfrm>
          <a:ln>
            <a:solidFill>
              <a:srgbClr val="FF0000"/>
            </a:solidFill>
          </a:ln>
        </p:spPr>
      </p:pic>
      <p:sp>
        <p:nvSpPr>
          <p:cNvPr id="9" name="Text Placeholder 8">
            <a:extLst>
              <a:ext uri="{FF2B5EF4-FFF2-40B4-BE49-F238E27FC236}">
                <a16:creationId xmlns:a16="http://schemas.microsoft.com/office/drawing/2014/main" id="{FA472654-E841-BAAC-08A7-B9B2F5D3EBF4}"/>
              </a:ext>
            </a:extLst>
          </p:cNvPr>
          <p:cNvSpPr>
            <a:spLocks noGrp="1"/>
          </p:cNvSpPr>
          <p:nvPr>
            <p:ph type="body" sz="quarter" idx="3"/>
          </p:nvPr>
        </p:nvSpPr>
        <p:spPr>
          <a:xfrm>
            <a:off x="1233577" y="1030698"/>
            <a:ext cx="9894498" cy="639762"/>
          </a:xfrm>
        </p:spPr>
        <p:txBody>
          <a:bodyPr>
            <a:noAutofit/>
          </a:bodyPr>
          <a:lstStyle/>
          <a:p>
            <a:pPr algn="ctr"/>
            <a:r>
              <a:rPr lang="en-US" sz="4400" dirty="0">
                <a:solidFill>
                  <a:schemeClr val="tx1"/>
                </a:solidFill>
              </a:rPr>
              <a:t>Status of 2023 PCR</a:t>
            </a:r>
          </a:p>
        </p:txBody>
      </p:sp>
      <p:sp>
        <p:nvSpPr>
          <p:cNvPr id="10" name="Content Placeholder 9">
            <a:extLst>
              <a:ext uri="{FF2B5EF4-FFF2-40B4-BE49-F238E27FC236}">
                <a16:creationId xmlns:a16="http://schemas.microsoft.com/office/drawing/2014/main" id="{CAECF441-7607-9BE0-09FB-277CC3064094}"/>
              </a:ext>
            </a:extLst>
          </p:cNvPr>
          <p:cNvSpPr>
            <a:spLocks noGrp="1"/>
          </p:cNvSpPr>
          <p:nvPr>
            <p:ph sz="quarter" idx="4"/>
          </p:nvPr>
        </p:nvSpPr>
        <p:spPr>
          <a:xfrm>
            <a:off x="6193367" y="1866549"/>
            <a:ext cx="5389033" cy="3951288"/>
          </a:xfrm>
        </p:spPr>
        <p:txBody>
          <a:bodyPr>
            <a:normAutofit fontScale="92500" lnSpcReduction="10000"/>
          </a:bodyPr>
          <a:lstStyle/>
          <a:p>
            <a:endParaRPr lang="en-US" dirty="0"/>
          </a:p>
          <a:p>
            <a:r>
              <a:rPr lang="en-US" dirty="0"/>
              <a:t>Committee started meeting May 2021</a:t>
            </a:r>
          </a:p>
          <a:p>
            <a:r>
              <a:rPr lang="en-US" dirty="0"/>
              <a:t>Draft completed 9/26/2022</a:t>
            </a:r>
          </a:p>
          <a:p>
            <a:r>
              <a:rPr lang="en-US" dirty="0"/>
              <a:t>Sent to expert review COB Oct 2022</a:t>
            </a:r>
          </a:p>
          <a:p>
            <a:r>
              <a:rPr lang="en-US" dirty="0"/>
              <a:t>Tech review comments received, response issued early Feb 2023</a:t>
            </a:r>
          </a:p>
          <a:p>
            <a:r>
              <a:rPr lang="en-US" dirty="0"/>
              <a:t>Public comment May 2023</a:t>
            </a:r>
          </a:p>
          <a:p>
            <a:r>
              <a:rPr lang="en-US" dirty="0"/>
              <a:t>PCR committee vote June 2023</a:t>
            </a:r>
          </a:p>
          <a:p>
            <a:r>
              <a:rPr lang="en-US" dirty="0"/>
              <a:t>Best guess…..Pending NSF Publishing</a:t>
            </a:r>
          </a:p>
          <a:p>
            <a:r>
              <a:rPr lang="en-US" dirty="0"/>
              <a:t>Current PCR expired 12/31/22 – NSF extension</a:t>
            </a:r>
          </a:p>
        </p:txBody>
      </p:sp>
      <p:sp>
        <p:nvSpPr>
          <p:cNvPr id="4" name="Slide Number Placeholder 3">
            <a:extLst>
              <a:ext uri="{FF2B5EF4-FFF2-40B4-BE49-F238E27FC236}">
                <a16:creationId xmlns:a16="http://schemas.microsoft.com/office/drawing/2014/main" id="{CA5AA140-FC4C-B6B8-0F74-5F3B9CC285F6}"/>
              </a:ext>
            </a:extLst>
          </p:cNvPr>
          <p:cNvSpPr>
            <a:spLocks noGrp="1"/>
          </p:cNvSpPr>
          <p:nvPr>
            <p:ph type="sldNum" sz="quarter" idx="12"/>
          </p:nvPr>
        </p:nvSpPr>
        <p:spPr/>
        <p:txBody>
          <a:bodyPr/>
          <a:lstStyle/>
          <a:p>
            <a:pPr>
              <a:defRPr/>
            </a:pPr>
            <a:fld id="{E322EF9B-694E-463D-8D69-3BB7377EEF1A}" type="slidenum">
              <a:rPr lang="en-US" smtClean="0"/>
              <a:pPr>
                <a:defRPr/>
              </a:pPr>
              <a:t>13</a:t>
            </a:fld>
            <a:endParaRPr lang="en-US" dirty="0"/>
          </a:p>
        </p:txBody>
      </p:sp>
    </p:spTree>
    <p:extLst>
      <p:ext uri="{BB962C8B-B14F-4D97-AF65-F5344CB8AC3E}">
        <p14:creationId xmlns:p14="http://schemas.microsoft.com/office/powerpoint/2010/main" val="1788362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55AC-491A-4E01-E717-E303E5526210}"/>
              </a:ext>
            </a:extLst>
          </p:cNvPr>
          <p:cNvSpPr>
            <a:spLocks noGrp="1"/>
          </p:cNvSpPr>
          <p:nvPr>
            <p:ph type="title"/>
          </p:nvPr>
        </p:nvSpPr>
        <p:spPr/>
        <p:txBody>
          <a:bodyPr/>
          <a:lstStyle/>
          <a:p>
            <a:pPr algn="ctr"/>
            <a:r>
              <a:rPr lang="en-US" b="1" dirty="0"/>
              <a:t>Committee / Reviewers</a:t>
            </a:r>
          </a:p>
        </p:txBody>
      </p:sp>
      <p:pic>
        <p:nvPicPr>
          <p:cNvPr id="11" name="Content Placeholder 10">
            <a:extLst>
              <a:ext uri="{FF2B5EF4-FFF2-40B4-BE49-F238E27FC236}">
                <a16:creationId xmlns:a16="http://schemas.microsoft.com/office/drawing/2014/main" id="{0F7F8E4D-7B60-C31C-1A52-3BBA51E4E71B}"/>
              </a:ext>
            </a:extLst>
          </p:cNvPr>
          <p:cNvPicPr>
            <a:picLocks noGrp="1" noChangeAspect="1"/>
          </p:cNvPicPr>
          <p:nvPr>
            <p:ph idx="1"/>
          </p:nvPr>
        </p:nvPicPr>
        <p:blipFill>
          <a:blip r:embed="rId2"/>
          <a:stretch>
            <a:fillRect/>
          </a:stretch>
        </p:blipFill>
        <p:spPr>
          <a:xfrm>
            <a:off x="1097280" y="1919288"/>
            <a:ext cx="3511296" cy="4406794"/>
          </a:xfrm>
        </p:spPr>
      </p:pic>
      <p:sp>
        <p:nvSpPr>
          <p:cNvPr id="4" name="Slide Number Placeholder 3">
            <a:extLst>
              <a:ext uri="{FF2B5EF4-FFF2-40B4-BE49-F238E27FC236}">
                <a16:creationId xmlns:a16="http://schemas.microsoft.com/office/drawing/2014/main" id="{ECF7A067-61B6-C470-7937-954DD7B36A2F}"/>
              </a:ext>
            </a:extLst>
          </p:cNvPr>
          <p:cNvSpPr>
            <a:spLocks noGrp="1"/>
          </p:cNvSpPr>
          <p:nvPr>
            <p:ph type="sldNum" sz="quarter" idx="12"/>
          </p:nvPr>
        </p:nvSpPr>
        <p:spPr/>
        <p:txBody>
          <a:bodyPr/>
          <a:lstStyle/>
          <a:p>
            <a:pPr>
              <a:defRPr/>
            </a:pPr>
            <a:fld id="{E322EF9B-694E-463D-8D69-3BB7377EEF1A}" type="slidenum">
              <a:rPr lang="en-US" smtClean="0"/>
              <a:pPr>
                <a:defRPr/>
              </a:pPr>
              <a:t>14</a:t>
            </a:fld>
            <a:endParaRPr lang="en-US" dirty="0"/>
          </a:p>
        </p:txBody>
      </p:sp>
      <p:pic>
        <p:nvPicPr>
          <p:cNvPr id="13" name="Content Placeholder 12">
            <a:extLst>
              <a:ext uri="{FF2B5EF4-FFF2-40B4-BE49-F238E27FC236}">
                <a16:creationId xmlns:a16="http://schemas.microsoft.com/office/drawing/2014/main" id="{CD1FDB5D-956D-9518-A1B7-F86E80926B21}"/>
              </a:ext>
            </a:extLst>
          </p:cNvPr>
          <p:cNvPicPr>
            <a:picLocks noGrp="1" noChangeAspect="1"/>
          </p:cNvPicPr>
          <p:nvPr>
            <p:ph sz="half" idx="4294967295"/>
          </p:nvPr>
        </p:nvPicPr>
        <p:blipFill>
          <a:blip r:embed="rId3"/>
          <a:stretch>
            <a:fillRect/>
          </a:stretch>
        </p:blipFill>
        <p:spPr>
          <a:xfrm>
            <a:off x="5633994" y="1919288"/>
            <a:ext cx="5246687" cy="4222750"/>
          </a:xfrm>
        </p:spPr>
      </p:pic>
    </p:spTree>
    <p:extLst>
      <p:ext uri="{BB962C8B-B14F-4D97-AF65-F5344CB8AC3E}">
        <p14:creationId xmlns:p14="http://schemas.microsoft.com/office/powerpoint/2010/main" val="196229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1C0CD3-EB63-CA28-2DED-8FA866539BD9}"/>
              </a:ext>
            </a:extLst>
          </p:cNvPr>
          <p:cNvSpPr>
            <a:spLocks noGrp="1"/>
          </p:cNvSpPr>
          <p:nvPr>
            <p:ph type="title"/>
          </p:nvPr>
        </p:nvSpPr>
        <p:spPr>
          <a:xfrm>
            <a:off x="1239329" y="588908"/>
            <a:ext cx="9880120" cy="1143000"/>
          </a:xfrm>
          <a:ln w="19050">
            <a:solidFill>
              <a:srgbClr val="FF0000"/>
            </a:solidFill>
          </a:ln>
        </p:spPr>
        <p:txBody>
          <a:bodyPr/>
          <a:lstStyle/>
          <a:p>
            <a:pPr algn="ctr"/>
            <a:r>
              <a:rPr lang="en-US" b="1" dirty="0"/>
              <a:t>Key Decisions</a:t>
            </a:r>
          </a:p>
        </p:txBody>
      </p:sp>
      <p:sp>
        <p:nvSpPr>
          <p:cNvPr id="12" name="Text Placeholder 11">
            <a:extLst>
              <a:ext uri="{FF2B5EF4-FFF2-40B4-BE49-F238E27FC236}">
                <a16:creationId xmlns:a16="http://schemas.microsoft.com/office/drawing/2014/main" id="{A3456B35-7776-931A-37B0-D4C00E615E5D}"/>
              </a:ext>
            </a:extLst>
          </p:cNvPr>
          <p:cNvSpPr>
            <a:spLocks noGrp="1"/>
          </p:cNvSpPr>
          <p:nvPr>
            <p:ph type="body" idx="1"/>
          </p:nvPr>
        </p:nvSpPr>
        <p:spPr/>
        <p:txBody>
          <a:bodyPr>
            <a:normAutofit/>
          </a:bodyPr>
          <a:lstStyle/>
          <a:p>
            <a:r>
              <a:rPr lang="en-US" dirty="0"/>
              <a:t>Scope A1 to A3</a:t>
            </a:r>
          </a:p>
        </p:txBody>
      </p:sp>
      <p:pic>
        <p:nvPicPr>
          <p:cNvPr id="16" name="Content Placeholder 15">
            <a:extLst>
              <a:ext uri="{FF2B5EF4-FFF2-40B4-BE49-F238E27FC236}">
                <a16:creationId xmlns:a16="http://schemas.microsoft.com/office/drawing/2014/main" id="{D552A90A-28EF-AE67-F367-92E211128D9D}"/>
              </a:ext>
            </a:extLst>
          </p:cNvPr>
          <p:cNvPicPr>
            <a:picLocks noGrp="1" noChangeAspect="1"/>
          </p:cNvPicPr>
          <p:nvPr>
            <p:ph sz="half" idx="2"/>
          </p:nvPr>
        </p:nvPicPr>
        <p:blipFill>
          <a:blip r:embed="rId2"/>
          <a:stretch>
            <a:fillRect/>
          </a:stretch>
        </p:blipFill>
        <p:spPr>
          <a:xfrm>
            <a:off x="1096963" y="2586856"/>
            <a:ext cx="4938712" cy="3370213"/>
          </a:xfrm>
          <a:prstGeom prst="rect">
            <a:avLst/>
          </a:prstGeom>
        </p:spPr>
      </p:pic>
      <p:sp>
        <p:nvSpPr>
          <p:cNvPr id="14" name="Text Placeholder 13">
            <a:extLst>
              <a:ext uri="{FF2B5EF4-FFF2-40B4-BE49-F238E27FC236}">
                <a16:creationId xmlns:a16="http://schemas.microsoft.com/office/drawing/2014/main" id="{36E775E4-8715-4A18-621E-DF4B90445EE0}"/>
              </a:ext>
            </a:extLst>
          </p:cNvPr>
          <p:cNvSpPr>
            <a:spLocks noGrp="1"/>
          </p:cNvSpPr>
          <p:nvPr>
            <p:ph type="body" sz="quarter" idx="3"/>
          </p:nvPr>
        </p:nvSpPr>
        <p:spPr>
          <a:xfrm>
            <a:off x="6193367" y="588908"/>
            <a:ext cx="5389033" cy="639762"/>
          </a:xfrm>
        </p:spPr>
        <p:txBody>
          <a:bodyPr>
            <a:noAutofit/>
          </a:bodyPr>
          <a:lstStyle/>
          <a:p>
            <a:r>
              <a:rPr lang="en-US" sz="4200" dirty="0">
                <a:solidFill>
                  <a:schemeClr val="bg1"/>
                </a:solidFill>
              </a:rPr>
              <a:t>Basis</a:t>
            </a:r>
          </a:p>
        </p:txBody>
      </p:sp>
      <p:sp>
        <p:nvSpPr>
          <p:cNvPr id="15" name="Content Placeholder 14">
            <a:extLst>
              <a:ext uri="{FF2B5EF4-FFF2-40B4-BE49-F238E27FC236}">
                <a16:creationId xmlns:a16="http://schemas.microsoft.com/office/drawing/2014/main" id="{0D4F95D8-C48C-AA68-71E3-2F7D6254AFE1}"/>
              </a:ext>
            </a:extLst>
          </p:cNvPr>
          <p:cNvSpPr>
            <a:spLocks noGrp="1"/>
          </p:cNvSpPr>
          <p:nvPr>
            <p:ph sz="quarter" idx="4"/>
          </p:nvPr>
        </p:nvSpPr>
        <p:spPr>
          <a:xfrm>
            <a:off x="6096000" y="1895872"/>
            <a:ext cx="5389033" cy="1381968"/>
          </a:xfrm>
        </p:spPr>
        <p:txBody>
          <a:bodyPr/>
          <a:lstStyle/>
          <a:p>
            <a:r>
              <a:rPr lang="en-US" dirty="0"/>
              <a:t>One English ton – 2000 lbs. </a:t>
            </a:r>
          </a:p>
          <a:p>
            <a:r>
              <a:rPr lang="en-US" dirty="0"/>
              <a:t>Conversion factors provided to metric</a:t>
            </a:r>
          </a:p>
          <a:p>
            <a:r>
              <a:rPr lang="en-US" dirty="0"/>
              <a:t>Weight is on an as-is (wet basis)</a:t>
            </a:r>
          </a:p>
          <a:p>
            <a:endParaRPr lang="en-US" dirty="0"/>
          </a:p>
        </p:txBody>
      </p:sp>
      <p:sp>
        <p:nvSpPr>
          <p:cNvPr id="4" name="Slide Number Placeholder 3">
            <a:extLst>
              <a:ext uri="{FF2B5EF4-FFF2-40B4-BE49-F238E27FC236}">
                <a16:creationId xmlns:a16="http://schemas.microsoft.com/office/drawing/2014/main" id="{B7E1FD5D-3CBB-6251-B6BD-9E9925EB984B}"/>
              </a:ext>
            </a:extLst>
          </p:cNvPr>
          <p:cNvSpPr>
            <a:spLocks noGrp="1"/>
          </p:cNvSpPr>
          <p:nvPr>
            <p:ph type="sldNum" sz="quarter" idx="12"/>
          </p:nvPr>
        </p:nvSpPr>
        <p:spPr/>
        <p:txBody>
          <a:bodyPr/>
          <a:lstStyle/>
          <a:p>
            <a:fld id="{E322EF9B-694E-463D-8D69-3BB7377EEF1A}" type="slidenum">
              <a:rPr lang="en-US" smtClean="0"/>
              <a:pPr/>
              <a:t>15</a:t>
            </a:fld>
            <a:endParaRPr lang="en-US" dirty="0"/>
          </a:p>
        </p:txBody>
      </p:sp>
      <p:pic>
        <p:nvPicPr>
          <p:cNvPr id="18" name="Picture 17">
            <a:extLst>
              <a:ext uri="{FF2B5EF4-FFF2-40B4-BE49-F238E27FC236}">
                <a16:creationId xmlns:a16="http://schemas.microsoft.com/office/drawing/2014/main" id="{69797FDC-44BA-B93C-1FD5-60D26491A2B9}"/>
              </a:ext>
            </a:extLst>
          </p:cNvPr>
          <p:cNvPicPr>
            <a:picLocks noChangeAspect="1"/>
          </p:cNvPicPr>
          <p:nvPr/>
        </p:nvPicPr>
        <p:blipFill>
          <a:blip r:embed="rId3"/>
          <a:stretch>
            <a:fillRect/>
          </a:stretch>
        </p:blipFill>
        <p:spPr>
          <a:xfrm>
            <a:off x="6774772" y="3062139"/>
            <a:ext cx="3054780" cy="3075420"/>
          </a:xfrm>
          <a:prstGeom prst="rect">
            <a:avLst/>
          </a:prstGeom>
        </p:spPr>
      </p:pic>
    </p:spTree>
    <p:extLst>
      <p:ext uri="{BB962C8B-B14F-4D97-AF65-F5344CB8AC3E}">
        <p14:creationId xmlns:p14="http://schemas.microsoft.com/office/powerpoint/2010/main" val="306915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BA3E5F-927E-ADD8-2432-4469C7A6EBE7}"/>
              </a:ext>
            </a:extLst>
          </p:cNvPr>
          <p:cNvSpPr>
            <a:spLocks noGrp="1"/>
          </p:cNvSpPr>
          <p:nvPr>
            <p:ph type="title"/>
          </p:nvPr>
        </p:nvSpPr>
        <p:spPr>
          <a:xfrm>
            <a:off x="1219200" y="550324"/>
            <a:ext cx="9788106" cy="1143000"/>
          </a:xfrm>
        </p:spPr>
        <p:txBody>
          <a:bodyPr/>
          <a:lstStyle/>
          <a:p>
            <a:pPr algn="ctr"/>
            <a:r>
              <a:rPr lang="en-US" dirty="0"/>
              <a:t>Cutoff Boundaries</a:t>
            </a:r>
          </a:p>
        </p:txBody>
      </p:sp>
      <p:pic>
        <p:nvPicPr>
          <p:cNvPr id="11" name="Content Placeholder 10" descr="Diagram&#10;&#10;Description automatically generated">
            <a:extLst>
              <a:ext uri="{FF2B5EF4-FFF2-40B4-BE49-F238E27FC236}">
                <a16:creationId xmlns:a16="http://schemas.microsoft.com/office/drawing/2014/main" id="{EAF27228-0DFE-9AAF-301A-67CBCC2E2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697" y="1845848"/>
            <a:ext cx="7934606" cy="4461413"/>
          </a:xfrm>
        </p:spPr>
      </p:pic>
      <p:sp>
        <p:nvSpPr>
          <p:cNvPr id="7" name="Slide Number Placeholder 6">
            <a:extLst>
              <a:ext uri="{FF2B5EF4-FFF2-40B4-BE49-F238E27FC236}">
                <a16:creationId xmlns:a16="http://schemas.microsoft.com/office/drawing/2014/main" id="{7B8E8AB6-5023-355F-3288-F316A13D82CE}"/>
              </a:ext>
            </a:extLst>
          </p:cNvPr>
          <p:cNvSpPr>
            <a:spLocks noGrp="1"/>
          </p:cNvSpPr>
          <p:nvPr>
            <p:ph type="sldNum" sz="quarter" idx="12"/>
          </p:nvPr>
        </p:nvSpPr>
        <p:spPr/>
        <p:txBody>
          <a:bodyPr/>
          <a:lstStyle/>
          <a:p>
            <a:pPr>
              <a:defRPr/>
            </a:pPr>
            <a:fld id="{3910A694-833C-42C0-9C8F-E578E4590E2E}" type="slidenum">
              <a:rPr lang="en-US" smtClean="0"/>
              <a:pPr>
                <a:defRPr/>
              </a:pPr>
              <a:t>16</a:t>
            </a:fld>
            <a:endParaRPr lang="en-US" dirty="0"/>
          </a:p>
        </p:txBody>
      </p:sp>
    </p:spTree>
    <p:extLst>
      <p:ext uri="{BB962C8B-B14F-4D97-AF65-F5344CB8AC3E}">
        <p14:creationId xmlns:p14="http://schemas.microsoft.com/office/powerpoint/2010/main" val="410269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B47-0F52-3E3C-AB32-1F2862780B66}"/>
              </a:ext>
            </a:extLst>
          </p:cNvPr>
          <p:cNvSpPr>
            <a:spLocks noGrp="1"/>
          </p:cNvSpPr>
          <p:nvPr>
            <p:ph type="title"/>
          </p:nvPr>
        </p:nvSpPr>
        <p:spPr/>
        <p:txBody>
          <a:bodyPr/>
          <a:lstStyle/>
          <a:p>
            <a:pPr algn="ctr"/>
            <a:r>
              <a:rPr lang="en-US" b="1" dirty="0"/>
              <a:t>Cut off Boundaries (Concrete and RAP)</a:t>
            </a:r>
          </a:p>
        </p:txBody>
      </p:sp>
      <p:sp>
        <p:nvSpPr>
          <p:cNvPr id="3" name="Content Placeholder 2">
            <a:extLst>
              <a:ext uri="{FF2B5EF4-FFF2-40B4-BE49-F238E27FC236}">
                <a16:creationId xmlns:a16="http://schemas.microsoft.com/office/drawing/2014/main" id="{DB8B433C-5FB3-B7E1-FD3F-1ECDD1C056F8}"/>
              </a:ext>
            </a:extLst>
          </p:cNvPr>
          <p:cNvSpPr>
            <a:spLocks noGrp="1"/>
          </p:cNvSpPr>
          <p:nvPr>
            <p:ph idx="1"/>
          </p:nvPr>
        </p:nvSpPr>
        <p:spPr/>
        <p:txBody>
          <a:bodyPr/>
          <a:lstStyle/>
          <a:p>
            <a:r>
              <a:rPr lang="en-US" dirty="0"/>
              <a:t>7.1.6 – “All EDP related burdens from the initial RAP and broken concrete piles onward are accounted for in the aggregates PCR..”</a:t>
            </a:r>
          </a:p>
          <a:p>
            <a:r>
              <a:rPr lang="en-US" dirty="0"/>
              <a:t>7.2.5.2 -Slag allocation is economic</a:t>
            </a:r>
          </a:p>
          <a:p>
            <a:endParaRPr lang="en-US" dirty="0"/>
          </a:p>
          <a:p>
            <a:r>
              <a:rPr lang="en-US" dirty="0"/>
              <a:t> </a:t>
            </a:r>
          </a:p>
        </p:txBody>
      </p:sp>
      <p:sp>
        <p:nvSpPr>
          <p:cNvPr id="4" name="Slide Number Placeholder 3">
            <a:extLst>
              <a:ext uri="{FF2B5EF4-FFF2-40B4-BE49-F238E27FC236}">
                <a16:creationId xmlns:a16="http://schemas.microsoft.com/office/drawing/2014/main" id="{052063CF-C619-7D4C-6B7F-EF198C0D5E73}"/>
              </a:ext>
            </a:extLst>
          </p:cNvPr>
          <p:cNvSpPr>
            <a:spLocks noGrp="1"/>
          </p:cNvSpPr>
          <p:nvPr>
            <p:ph type="sldNum" sz="quarter" idx="12"/>
          </p:nvPr>
        </p:nvSpPr>
        <p:spPr/>
        <p:txBody>
          <a:bodyPr/>
          <a:lstStyle/>
          <a:p>
            <a:pPr>
              <a:defRPr/>
            </a:pPr>
            <a:fld id="{E322EF9B-694E-463D-8D69-3BB7377EEF1A}" type="slidenum">
              <a:rPr lang="en-US" smtClean="0"/>
              <a:pPr>
                <a:defRPr/>
              </a:pPr>
              <a:t>17</a:t>
            </a:fld>
            <a:endParaRPr lang="en-US" dirty="0"/>
          </a:p>
        </p:txBody>
      </p:sp>
      <p:pic>
        <p:nvPicPr>
          <p:cNvPr id="6" name="Picture 5">
            <a:extLst>
              <a:ext uri="{FF2B5EF4-FFF2-40B4-BE49-F238E27FC236}">
                <a16:creationId xmlns:a16="http://schemas.microsoft.com/office/drawing/2014/main" id="{AC2DE2C7-DE45-3243-4E0C-793CC5C8DD11}"/>
              </a:ext>
            </a:extLst>
          </p:cNvPr>
          <p:cNvPicPr>
            <a:picLocks noChangeAspect="1"/>
          </p:cNvPicPr>
          <p:nvPr/>
        </p:nvPicPr>
        <p:blipFill>
          <a:blip r:embed="rId2"/>
          <a:stretch>
            <a:fillRect/>
          </a:stretch>
        </p:blipFill>
        <p:spPr>
          <a:xfrm>
            <a:off x="6033859" y="2559279"/>
            <a:ext cx="3866599" cy="3126187"/>
          </a:xfrm>
          <a:prstGeom prst="rect">
            <a:avLst/>
          </a:prstGeom>
        </p:spPr>
      </p:pic>
    </p:spTree>
    <p:extLst>
      <p:ext uri="{BB962C8B-B14F-4D97-AF65-F5344CB8AC3E}">
        <p14:creationId xmlns:p14="http://schemas.microsoft.com/office/powerpoint/2010/main" val="2043240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5D22-F31A-2906-AA8D-BA55A225D15B}"/>
              </a:ext>
            </a:extLst>
          </p:cNvPr>
          <p:cNvSpPr>
            <a:spLocks noGrp="1"/>
          </p:cNvSpPr>
          <p:nvPr>
            <p:ph type="title"/>
          </p:nvPr>
        </p:nvSpPr>
        <p:spPr/>
        <p:txBody>
          <a:bodyPr/>
          <a:lstStyle/>
          <a:p>
            <a:pPr algn="ctr"/>
            <a:r>
              <a:rPr lang="en-US" b="1" dirty="0"/>
              <a:t>Upstream Data</a:t>
            </a:r>
          </a:p>
        </p:txBody>
      </p:sp>
      <p:sp>
        <p:nvSpPr>
          <p:cNvPr id="3" name="Content Placeholder 2">
            <a:extLst>
              <a:ext uri="{FF2B5EF4-FFF2-40B4-BE49-F238E27FC236}">
                <a16:creationId xmlns:a16="http://schemas.microsoft.com/office/drawing/2014/main" id="{C031F2AE-EA89-32E0-6A3C-2134B6601030}"/>
              </a:ext>
            </a:extLst>
          </p:cNvPr>
          <p:cNvSpPr>
            <a:spLocks noGrp="1"/>
          </p:cNvSpPr>
          <p:nvPr>
            <p:ph idx="1"/>
          </p:nvPr>
        </p:nvSpPr>
        <p:spPr>
          <a:xfrm>
            <a:off x="1242204" y="1761633"/>
            <a:ext cx="10340196" cy="4114800"/>
          </a:xfrm>
        </p:spPr>
        <p:txBody>
          <a:bodyPr>
            <a:normAutofit/>
          </a:bodyPr>
          <a:lstStyle/>
          <a:p>
            <a:r>
              <a:rPr lang="en-US" dirty="0"/>
              <a:t>Annex A</a:t>
            </a:r>
          </a:p>
          <a:p>
            <a:r>
              <a:rPr lang="en-US" dirty="0"/>
              <a:t>Conforms to ACLCA Guidance for PCR</a:t>
            </a:r>
          </a:p>
          <a:p>
            <a:pPr lvl="1"/>
            <a:r>
              <a:rPr lang="en-US" dirty="0"/>
              <a:t>aclca.org/pcr/</a:t>
            </a:r>
          </a:p>
          <a:p>
            <a:r>
              <a:rPr lang="en-US" dirty="0"/>
              <a:t>Specification of upstream data sources – publicly available*</a:t>
            </a:r>
          </a:p>
          <a:p>
            <a:r>
              <a:rPr lang="en-US" dirty="0"/>
              <a:t>First construction PCR to adopt ACLCA guidance on upstream data</a:t>
            </a:r>
          </a:p>
          <a:p>
            <a:r>
              <a:rPr lang="en-US" dirty="0"/>
              <a:t>Goal is quality data in EPD’s and to be consistent across construction materials</a:t>
            </a:r>
          </a:p>
        </p:txBody>
      </p:sp>
      <p:sp>
        <p:nvSpPr>
          <p:cNvPr id="4" name="Slide Number Placeholder 3">
            <a:extLst>
              <a:ext uri="{FF2B5EF4-FFF2-40B4-BE49-F238E27FC236}">
                <a16:creationId xmlns:a16="http://schemas.microsoft.com/office/drawing/2014/main" id="{016A1E2D-E876-28FA-D4AF-F43173683FFA}"/>
              </a:ext>
            </a:extLst>
          </p:cNvPr>
          <p:cNvSpPr>
            <a:spLocks noGrp="1"/>
          </p:cNvSpPr>
          <p:nvPr>
            <p:ph type="sldNum" sz="quarter" idx="12"/>
          </p:nvPr>
        </p:nvSpPr>
        <p:spPr/>
        <p:txBody>
          <a:bodyPr/>
          <a:lstStyle/>
          <a:p>
            <a:pPr>
              <a:defRPr/>
            </a:pPr>
            <a:fld id="{E322EF9B-694E-463D-8D69-3BB7377EEF1A}" type="slidenum">
              <a:rPr lang="en-US" smtClean="0"/>
              <a:pPr>
                <a:defRPr/>
              </a:pPr>
              <a:t>18</a:t>
            </a:fld>
            <a:endParaRPr lang="en-US" dirty="0"/>
          </a:p>
        </p:txBody>
      </p:sp>
    </p:spTree>
    <p:extLst>
      <p:ext uri="{BB962C8B-B14F-4D97-AF65-F5344CB8AC3E}">
        <p14:creationId xmlns:p14="http://schemas.microsoft.com/office/powerpoint/2010/main" val="1272037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F8CF-CF9F-4E88-81E4-A8E4FA79E9E1}"/>
              </a:ext>
            </a:extLst>
          </p:cNvPr>
          <p:cNvSpPr>
            <a:spLocks noGrp="1"/>
          </p:cNvSpPr>
          <p:nvPr>
            <p:ph type="title"/>
          </p:nvPr>
        </p:nvSpPr>
        <p:spPr/>
        <p:txBody>
          <a:bodyPr/>
          <a:lstStyle/>
          <a:p>
            <a:pPr algn="ctr"/>
            <a:r>
              <a:rPr lang="en-US" b="1" dirty="0"/>
              <a:t>Example – Upstream data</a:t>
            </a:r>
          </a:p>
        </p:txBody>
      </p:sp>
      <p:pic>
        <p:nvPicPr>
          <p:cNvPr id="6" name="Content Placeholder 5">
            <a:extLst>
              <a:ext uri="{FF2B5EF4-FFF2-40B4-BE49-F238E27FC236}">
                <a16:creationId xmlns:a16="http://schemas.microsoft.com/office/drawing/2014/main" id="{336EA569-A403-44E7-80C0-10E6A6C2B5F1}"/>
              </a:ext>
            </a:extLst>
          </p:cNvPr>
          <p:cNvPicPr>
            <a:picLocks noGrp="1" noChangeAspect="1"/>
          </p:cNvPicPr>
          <p:nvPr>
            <p:ph idx="1"/>
          </p:nvPr>
        </p:nvPicPr>
        <p:blipFill>
          <a:blip r:embed="rId2"/>
          <a:stretch>
            <a:fillRect/>
          </a:stretch>
        </p:blipFill>
        <p:spPr>
          <a:xfrm>
            <a:off x="2855343" y="1738683"/>
            <a:ext cx="6706838" cy="4368819"/>
          </a:xfrm>
        </p:spPr>
      </p:pic>
      <p:sp>
        <p:nvSpPr>
          <p:cNvPr id="4" name="Slide Number Placeholder 3">
            <a:extLst>
              <a:ext uri="{FF2B5EF4-FFF2-40B4-BE49-F238E27FC236}">
                <a16:creationId xmlns:a16="http://schemas.microsoft.com/office/drawing/2014/main" id="{DD6AAF3A-C7E9-407F-95B6-48EAA9BDDCE2}"/>
              </a:ext>
            </a:extLst>
          </p:cNvPr>
          <p:cNvSpPr>
            <a:spLocks noGrp="1"/>
          </p:cNvSpPr>
          <p:nvPr>
            <p:ph type="sldNum" sz="quarter" idx="12"/>
          </p:nvPr>
        </p:nvSpPr>
        <p:spPr/>
        <p:txBody>
          <a:bodyPr/>
          <a:lstStyle/>
          <a:p>
            <a:pPr>
              <a:defRPr/>
            </a:pPr>
            <a:fld id="{E322EF9B-694E-463D-8D69-3BB7377EEF1A}" type="slidenum">
              <a:rPr lang="en-US" smtClean="0"/>
              <a:pPr>
                <a:defRPr/>
              </a:pPr>
              <a:t>19</a:t>
            </a:fld>
            <a:endParaRPr lang="en-US" dirty="0"/>
          </a:p>
        </p:txBody>
      </p:sp>
    </p:spTree>
    <p:extLst>
      <p:ext uri="{BB962C8B-B14F-4D97-AF65-F5344CB8AC3E}">
        <p14:creationId xmlns:p14="http://schemas.microsoft.com/office/powerpoint/2010/main" val="1980923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E7A9-9969-6106-CB3B-48D0C5DCE781}"/>
              </a:ext>
            </a:extLst>
          </p:cNvPr>
          <p:cNvSpPr>
            <a:spLocks noGrp="1"/>
          </p:cNvSpPr>
          <p:nvPr>
            <p:ph type="title"/>
          </p:nvPr>
        </p:nvSpPr>
        <p:spPr/>
        <p:txBody>
          <a:bodyPr/>
          <a:lstStyle/>
          <a:p>
            <a:pPr algn="ctr"/>
            <a:r>
              <a:rPr lang="en-US" b="1" dirty="0"/>
              <a:t>Agenda</a:t>
            </a:r>
          </a:p>
        </p:txBody>
      </p:sp>
      <p:sp>
        <p:nvSpPr>
          <p:cNvPr id="3" name="Content Placeholder 2">
            <a:extLst>
              <a:ext uri="{FF2B5EF4-FFF2-40B4-BE49-F238E27FC236}">
                <a16:creationId xmlns:a16="http://schemas.microsoft.com/office/drawing/2014/main" id="{2A204FF5-B9DD-499E-BC87-D14B402B4A0B}"/>
              </a:ext>
            </a:extLst>
          </p:cNvPr>
          <p:cNvSpPr>
            <a:spLocks noGrp="1"/>
          </p:cNvSpPr>
          <p:nvPr>
            <p:ph idx="1"/>
          </p:nvPr>
        </p:nvSpPr>
        <p:spPr/>
        <p:txBody>
          <a:bodyPr>
            <a:normAutofit/>
          </a:bodyPr>
          <a:lstStyle/>
          <a:p>
            <a:r>
              <a:rPr lang="en-US" dirty="0"/>
              <a:t>What is a PCR / EPD?</a:t>
            </a:r>
          </a:p>
          <a:p>
            <a:r>
              <a:rPr lang="en-US" dirty="0"/>
              <a:t>Why does the Aggregate Industry need them?</a:t>
            </a:r>
          </a:p>
          <a:p>
            <a:pPr lvl="1"/>
            <a:r>
              <a:rPr lang="en-US" dirty="0"/>
              <a:t>FHWA</a:t>
            </a:r>
          </a:p>
          <a:p>
            <a:pPr lvl="1"/>
            <a:r>
              <a:rPr lang="en-US" dirty="0"/>
              <a:t>State Legislation</a:t>
            </a:r>
          </a:p>
          <a:p>
            <a:pPr lvl="1"/>
            <a:r>
              <a:rPr lang="en-US" dirty="0"/>
              <a:t>Federal Legislation</a:t>
            </a:r>
          </a:p>
          <a:p>
            <a:pPr lvl="1"/>
            <a:r>
              <a:rPr lang="en-US" dirty="0"/>
              <a:t>Paving Industry</a:t>
            </a:r>
          </a:p>
          <a:p>
            <a:r>
              <a:rPr lang="en-US" dirty="0"/>
              <a:t>Construction Aggregate PCR 2023</a:t>
            </a:r>
          </a:p>
          <a:p>
            <a:r>
              <a:rPr lang="en-US" dirty="0"/>
              <a:t>EPD Tool</a:t>
            </a:r>
          </a:p>
          <a:p>
            <a:pPr lvl="1"/>
            <a:r>
              <a:rPr lang="en-US" dirty="0"/>
              <a:t>Site / Product Specific</a:t>
            </a:r>
          </a:p>
          <a:p>
            <a:pPr lvl="1"/>
            <a:r>
              <a:rPr lang="en-US" dirty="0"/>
              <a:t>Availability</a:t>
            </a:r>
          </a:p>
          <a:p>
            <a:pPr lvl="2"/>
            <a:r>
              <a:rPr lang="en-US" dirty="0"/>
              <a:t>Cost</a:t>
            </a:r>
          </a:p>
          <a:p>
            <a:pPr lvl="1"/>
            <a:endParaRPr lang="en-US" dirty="0"/>
          </a:p>
          <a:p>
            <a:endParaRPr lang="en-US" dirty="0"/>
          </a:p>
          <a:p>
            <a:endParaRPr lang="en-US" dirty="0"/>
          </a:p>
        </p:txBody>
      </p:sp>
    </p:spTree>
    <p:extLst>
      <p:ext uri="{BB962C8B-B14F-4D97-AF65-F5344CB8AC3E}">
        <p14:creationId xmlns:p14="http://schemas.microsoft.com/office/powerpoint/2010/main" val="55625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48A5-2949-D135-5384-46F4524F7024}"/>
              </a:ext>
            </a:extLst>
          </p:cNvPr>
          <p:cNvSpPr>
            <a:spLocks noGrp="1"/>
          </p:cNvSpPr>
          <p:nvPr>
            <p:ph type="title"/>
          </p:nvPr>
        </p:nvSpPr>
        <p:spPr/>
        <p:txBody>
          <a:bodyPr/>
          <a:lstStyle/>
          <a:p>
            <a:pPr algn="ctr"/>
            <a:r>
              <a:rPr lang="en-US" b="1" dirty="0"/>
              <a:t>Example – from Agg PCR Annex A</a:t>
            </a:r>
          </a:p>
        </p:txBody>
      </p:sp>
      <p:pic>
        <p:nvPicPr>
          <p:cNvPr id="6" name="Content Placeholder 5">
            <a:extLst>
              <a:ext uri="{FF2B5EF4-FFF2-40B4-BE49-F238E27FC236}">
                <a16:creationId xmlns:a16="http://schemas.microsoft.com/office/drawing/2014/main" id="{73AEA4DC-9898-BD4A-0162-F8EEF509C58F}"/>
              </a:ext>
            </a:extLst>
          </p:cNvPr>
          <p:cNvPicPr>
            <a:picLocks noGrp="1" noChangeAspect="1"/>
          </p:cNvPicPr>
          <p:nvPr>
            <p:ph idx="1"/>
          </p:nvPr>
        </p:nvPicPr>
        <p:blipFill>
          <a:blip r:embed="rId2"/>
          <a:stretch>
            <a:fillRect/>
          </a:stretch>
        </p:blipFill>
        <p:spPr>
          <a:xfrm>
            <a:off x="1812510" y="1737360"/>
            <a:ext cx="8743960" cy="4470594"/>
          </a:xfrm>
        </p:spPr>
      </p:pic>
      <p:sp>
        <p:nvSpPr>
          <p:cNvPr id="4" name="Slide Number Placeholder 3">
            <a:extLst>
              <a:ext uri="{FF2B5EF4-FFF2-40B4-BE49-F238E27FC236}">
                <a16:creationId xmlns:a16="http://schemas.microsoft.com/office/drawing/2014/main" id="{37D0B593-019E-9097-46FA-95D7A635EF7C}"/>
              </a:ext>
            </a:extLst>
          </p:cNvPr>
          <p:cNvSpPr>
            <a:spLocks noGrp="1"/>
          </p:cNvSpPr>
          <p:nvPr>
            <p:ph type="sldNum" sz="quarter" idx="12"/>
          </p:nvPr>
        </p:nvSpPr>
        <p:spPr/>
        <p:txBody>
          <a:bodyPr/>
          <a:lstStyle/>
          <a:p>
            <a:pPr>
              <a:defRPr/>
            </a:pPr>
            <a:fld id="{E322EF9B-694E-463D-8D69-3BB7377EEF1A}" type="slidenum">
              <a:rPr lang="en-US" smtClean="0"/>
              <a:pPr>
                <a:defRPr/>
              </a:pPr>
              <a:t>20</a:t>
            </a:fld>
            <a:endParaRPr lang="en-US" dirty="0"/>
          </a:p>
        </p:txBody>
      </p:sp>
    </p:spTree>
    <p:extLst>
      <p:ext uri="{BB962C8B-B14F-4D97-AF65-F5344CB8AC3E}">
        <p14:creationId xmlns:p14="http://schemas.microsoft.com/office/powerpoint/2010/main" val="209639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81A7-A89E-464D-801E-4AA089721225}"/>
              </a:ext>
            </a:extLst>
          </p:cNvPr>
          <p:cNvSpPr>
            <a:spLocks noGrp="1"/>
          </p:cNvSpPr>
          <p:nvPr>
            <p:ph type="title"/>
          </p:nvPr>
        </p:nvSpPr>
        <p:spPr>
          <a:xfrm>
            <a:off x="1128623" y="559594"/>
            <a:ext cx="10025332" cy="1143000"/>
          </a:xfrm>
        </p:spPr>
        <p:txBody>
          <a:bodyPr/>
          <a:lstStyle/>
          <a:p>
            <a:pPr algn="ctr"/>
            <a:r>
              <a:rPr lang="en-US" b="1" dirty="0"/>
              <a:t>Carbonation</a:t>
            </a:r>
          </a:p>
        </p:txBody>
      </p:sp>
      <p:pic>
        <p:nvPicPr>
          <p:cNvPr id="7" name="Picture 6">
            <a:extLst>
              <a:ext uri="{FF2B5EF4-FFF2-40B4-BE49-F238E27FC236}">
                <a16:creationId xmlns:a16="http://schemas.microsoft.com/office/drawing/2014/main" id="{F144AE23-30CA-46E2-ABA7-0C300444E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747" y="1970102"/>
            <a:ext cx="3429000" cy="3429000"/>
          </a:xfrm>
          <a:prstGeom prst="rect">
            <a:avLst/>
          </a:prstGeom>
        </p:spPr>
      </p:pic>
      <p:pic>
        <p:nvPicPr>
          <p:cNvPr id="9" name="Picture 8">
            <a:extLst>
              <a:ext uri="{FF2B5EF4-FFF2-40B4-BE49-F238E27FC236}">
                <a16:creationId xmlns:a16="http://schemas.microsoft.com/office/drawing/2014/main" id="{E0AEBC28-9D48-4BC2-A8DF-0046D9162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8191" y="1925730"/>
            <a:ext cx="3006539" cy="3006539"/>
          </a:xfrm>
          <a:prstGeom prst="rect">
            <a:avLst/>
          </a:prstGeom>
        </p:spPr>
      </p:pic>
      <p:pic>
        <p:nvPicPr>
          <p:cNvPr id="5" name="Picture 4">
            <a:extLst>
              <a:ext uri="{FF2B5EF4-FFF2-40B4-BE49-F238E27FC236}">
                <a16:creationId xmlns:a16="http://schemas.microsoft.com/office/drawing/2014/main" id="{57F4504B-9973-4F41-88D2-68C0A570B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2426" y="4335874"/>
            <a:ext cx="4917186" cy="1639062"/>
          </a:xfrm>
          <a:prstGeom prst="rect">
            <a:avLst/>
          </a:prstGeom>
        </p:spPr>
      </p:pic>
    </p:spTree>
    <p:extLst>
      <p:ext uri="{BB962C8B-B14F-4D97-AF65-F5344CB8AC3E}">
        <p14:creationId xmlns:p14="http://schemas.microsoft.com/office/powerpoint/2010/main" val="3493042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690C-714A-769A-3249-102B7E80DAF5}"/>
              </a:ext>
            </a:extLst>
          </p:cNvPr>
          <p:cNvSpPr>
            <a:spLocks noGrp="1"/>
          </p:cNvSpPr>
          <p:nvPr>
            <p:ph type="title"/>
          </p:nvPr>
        </p:nvSpPr>
        <p:spPr/>
        <p:txBody>
          <a:bodyPr/>
          <a:lstStyle/>
          <a:p>
            <a:pPr algn="ctr"/>
            <a:r>
              <a:rPr lang="en-US" b="1" dirty="0"/>
              <a:t>Carbonation</a:t>
            </a:r>
          </a:p>
        </p:txBody>
      </p:sp>
      <p:sp>
        <p:nvSpPr>
          <p:cNvPr id="3" name="Content Placeholder 2">
            <a:extLst>
              <a:ext uri="{FF2B5EF4-FFF2-40B4-BE49-F238E27FC236}">
                <a16:creationId xmlns:a16="http://schemas.microsoft.com/office/drawing/2014/main" id="{5F8B0CB1-82FE-4C13-1ECA-527F7DA57229}"/>
              </a:ext>
            </a:extLst>
          </p:cNvPr>
          <p:cNvSpPr>
            <a:spLocks noGrp="1"/>
          </p:cNvSpPr>
          <p:nvPr>
            <p:ph idx="1"/>
          </p:nvPr>
        </p:nvSpPr>
        <p:spPr>
          <a:xfrm>
            <a:off x="1199072" y="1805878"/>
            <a:ext cx="9868619" cy="4896015"/>
          </a:xfrm>
        </p:spPr>
        <p:txBody>
          <a:bodyPr/>
          <a:lstStyle/>
          <a:p>
            <a:r>
              <a:rPr lang="en-US" dirty="0"/>
              <a:t>Calculated carbonation benefits can be provided in EPD’s as part of “supplemental environmental information”.  Not  calculated as part of A1-A3.</a:t>
            </a:r>
          </a:p>
          <a:p>
            <a:r>
              <a:rPr lang="en-US" dirty="0"/>
              <a:t>Annex B</a:t>
            </a:r>
          </a:p>
          <a:p>
            <a:r>
              <a:rPr lang="en-US" dirty="0"/>
              <a:t>3 calculation methods</a:t>
            </a:r>
          </a:p>
          <a:p>
            <a:pPr lvl="1"/>
            <a:r>
              <a:rPr lang="en-US" dirty="0"/>
              <a:t>1.  apply factor of -0.35 kg CO2e/ton</a:t>
            </a:r>
          </a:p>
          <a:p>
            <a:pPr lvl="1"/>
            <a:r>
              <a:rPr lang="en-US" dirty="0"/>
              <a:t>2. GCCA tool for Concrete and Cement V 3.1</a:t>
            </a:r>
          </a:p>
          <a:p>
            <a:pPr lvl="1"/>
            <a:r>
              <a:rPr lang="en-US" dirty="0"/>
              <a:t>3. Quantify through field sampling and lab testing</a:t>
            </a:r>
          </a:p>
          <a:p>
            <a:pPr lvl="1"/>
            <a:endParaRPr lang="en-US" dirty="0"/>
          </a:p>
        </p:txBody>
      </p:sp>
      <p:sp>
        <p:nvSpPr>
          <p:cNvPr id="4" name="Slide Number Placeholder 3">
            <a:extLst>
              <a:ext uri="{FF2B5EF4-FFF2-40B4-BE49-F238E27FC236}">
                <a16:creationId xmlns:a16="http://schemas.microsoft.com/office/drawing/2014/main" id="{FFC84919-9528-A93A-4B2D-4494FF48CF91}"/>
              </a:ext>
            </a:extLst>
          </p:cNvPr>
          <p:cNvSpPr>
            <a:spLocks noGrp="1"/>
          </p:cNvSpPr>
          <p:nvPr>
            <p:ph type="sldNum" sz="quarter" idx="12"/>
          </p:nvPr>
        </p:nvSpPr>
        <p:spPr/>
        <p:txBody>
          <a:bodyPr/>
          <a:lstStyle/>
          <a:p>
            <a:pPr>
              <a:defRPr/>
            </a:pPr>
            <a:fld id="{E322EF9B-694E-463D-8D69-3BB7377EEF1A}" type="slidenum">
              <a:rPr lang="en-US" smtClean="0"/>
              <a:pPr>
                <a:defRPr/>
              </a:pPr>
              <a:t>22</a:t>
            </a:fld>
            <a:endParaRPr lang="en-US" dirty="0"/>
          </a:p>
        </p:txBody>
      </p:sp>
    </p:spTree>
    <p:extLst>
      <p:ext uri="{BB962C8B-B14F-4D97-AF65-F5344CB8AC3E}">
        <p14:creationId xmlns:p14="http://schemas.microsoft.com/office/powerpoint/2010/main" val="265577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2DE2-5471-E573-92A4-F5A0571D3652}"/>
              </a:ext>
            </a:extLst>
          </p:cNvPr>
          <p:cNvSpPr>
            <a:spLocks noGrp="1"/>
          </p:cNvSpPr>
          <p:nvPr>
            <p:ph type="title"/>
          </p:nvPr>
        </p:nvSpPr>
        <p:spPr/>
        <p:txBody>
          <a:bodyPr/>
          <a:lstStyle/>
          <a:p>
            <a:pPr algn="ctr"/>
            <a:r>
              <a:rPr lang="en-US" b="1" dirty="0"/>
              <a:t>Issues</a:t>
            </a:r>
          </a:p>
        </p:txBody>
      </p:sp>
      <p:pic>
        <p:nvPicPr>
          <p:cNvPr id="6" name="Content Placeholder 5">
            <a:extLst>
              <a:ext uri="{FF2B5EF4-FFF2-40B4-BE49-F238E27FC236}">
                <a16:creationId xmlns:a16="http://schemas.microsoft.com/office/drawing/2014/main" id="{5F3C3F5D-FF4A-78BC-0D30-48F21BDE2674}"/>
              </a:ext>
            </a:extLst>
          </p:cNvPr>
          <p:cNvPicPr>
            <a:picLocks noGrp="1" noChangeAspect="1"/>
          </p:cNvPicPr>
          <p:nvPr>
            <p:ph idx="1"/>
          </p:nvPr>
        </p:nvPicPr>
        <p:blipFill>
          <a:blip r:embed="rId2"/>
          <a:stretch>
            <a:fillRect/>
          </a:stretch>
        </p:blipFill>
        <p:spPr>
          <a:xfrm>
            <a:off x="4662477" y="1839389"/>
            <a:ext cx="2867046" cy="1895489"/>
          </a:xfrm>
        </p:spPr>
      </p:pic>
      <p:sp>
        <p:nvSpPr>
          <p:cNvPr id="4" name="Slide Number Placeholder 3">
            <a:extLst>
              <a:ext uri="{FF2B5EF4-FFF2-40B4-BE49-F238E27FC236}">
                <a16:creationId xmlns:a16="http://schemas.microsoft.com/office/drawing/2014/main" id="{33D390E1-DFAB-107C-CBAB-B348F25B7CC5}"/>
              </a:ext>
            </a:extLst>
          </p:cNvPr>
          <p:cNvSpPr>
            <a:spLocks noGrp="1"/>
          </p:cNvSpPr>
          <p:nvPr>
            <p:ph type="sldNum" sz="quarter" idx="12"/>
          </p:nvPr>
        </p:nvSpPr>
        <p:spPr/>
        <p:txBody>
          <a:bodyPr/>
          <a:lstStyle/>
          <a:p>
            <a:pPr>
              <a:defRPr/>
            </a:pPr>
            <a:fld id="{E322EF9B-694E-463D-8D69-3BB7377EEF1A}" type="slidenum">
              <a:rPr lang="en-US" smtClean="0"/>
              <a:pPr>
                <a:defRPr/>
              </a:pPr>
              <a:t>23</a:t>
            </a:fld>
            <a:endParaRPr lang="en-US" dirty="0"/>
          </a:p>
        </p:txBody>
      </p:sp>
      <p:pic>
        <p:nvPicPr>
          <p:cNvPr id="8" name="Picture 7">
            <a:extLst>
              <a:ext uri="{FF2B5EF4-FFF2-40B4-BE49-F238E27FC236}">
                <a16:creationId xmlns:a16="http://schemas.microsoft.com/office/drawing/2014/main" id="{1E30336B-DC15-0849-4B53-552A605392C0}"/>
              </a:ext>
            </a:extLst>
          </p:cNvPr>
          <p:cNvPicPr>
            <a:picLocks noChangeAspect="1"/>
          </p:cNvPicPr>
          <p:nvPr/>
        </p:nvPicPr>
        <p:blipFill>
          <a:blip r:embed="rId3"/>
          <a:stretch>
            <a:fillRect/>
          </a:stretch>
        </p:blipFill>
        <p:spPr>
          <a:xfrm>
            <a:off x="1058769" y="4063358"/>
            <a:ext cx="2905146" cy="2114565"/>
          </a:xfrm>
          <a:prstGeom prst="rect">
            <a:avLst/>
          </a:prstGeom>
        </p:spPr>
      </p:pic>
      <p:pic>
        <p:nvPicPr>
          <p:cNvPr id="12" name="Picture 11">
            <a:extLst>
              <a:ext uri="{FF2B5EF4-FFF2-40B4-BE49-F238E27FC236}">
                <a16:creationId xmlns:a16="http://schemas.microsoft.com/office/drawing/2014/main" id="{5EAADF77-30DE-D570-5069-1AADF56CE1A9}"/>
              </a:ext>
            </a:extLst>
          </p:cNvPr>
          <p:cNvPicPr>
            <a:picLocks noChangeAspect="1"/>
          </p:cNvPicPr>
          <p:nvPr/>
        </p:nvPicPr>
        <p:blipFill>
          <a:blip r:embed="rId4"/>
          <a:stretch>
            <a:fillRect/>
          </a:stretch>
        </p:blipFill>
        <p:spPr>
          <a:xfrm>
            <a:off x="4337949" y="4310488"/>
            <a:ext cx="3377616" cy="1700218"/>
          </a:xfrm>
          <a:prstGeom prst="rect">
            <a:avLst/>
          </a:prstGeom>
        </p:spPr>
      </p:pic>
      <p:pic>
        <p:nvPicPr>
          <p:cNvPr id="14" name="Picture 13">
            <a:extLst>
              <a:ext uri="{FF2B5EF4-FFF2-40B4-BE49-F238E27FC236}">
                <a16:creationId xmlns:a16="http://schemas.microsoft.com/office/drawing/2014/main" id="{7C0C70E1-7A3B-8EA4-8DBD-4533150E505F}"/>
              </a:ext>
            </a:extLst>
          </p:cNvPr>
          <p:cNvPicPr>
            <a:picLocks noChangeAspect="1"/>
          </p:cNvPicPr>
          <p:nvPr/>
        </p:nvPicPr>
        <p:blipFill>
          <a:blip r:embed="rId5"/>
          <a:stretch>
            <a:fillRect/>
          </a:stretch>
        </p:blipFill>
        <p:spPr>
          <a:xfrm>
            <a:off x="8144563" y="1795362"/>
            <a:ext cx="2914671" cy="1962164"/>
          </a:xfrm>
          <a:prstGeom prst="rect">
            <a:avLst/>
          </a:prstGeom>
        </p:spPr>
      </p:pic>
      <p:pic>
        <p:nvPicPr>
          <p:cNvPr id="16" name="Picture 15">
            <a:extLst>
              <a:ext uri="{FF2B5EF4-FFF2-40B4-BE49-F238E27FC236}">
                <a16:creationId xmlns:a16="http://schemas.microsoft.com/office/drawing/2014/main" id="{4A5BDAF8-97CC-1846-5988-62426866CA1A}"/>
              </a:ext>
            </a:extLst>
          </p:cNvPr>
          <p:cNvPicPr>
            <a:picLocks noChangeAspect="1"/>
          </p:cNvPicPr>
          <p:nvPr/>
        </p:nvPicPr>
        <p:blipFill>
          <a:blip r:embed="rId6"/>
          <a:stretch>
            <a:fillRect/>
          </a:stretch>
        </p:blipFill>
        <p:spPr>
          <a:xfrm>
            <a:off x="7854052" y="4036866"/>
            <a:ext cx="3377616" cy="2247463"/>
          </a:xfrm>
          <a:prstGeom prst="rect">
            <a:avLst/>
          </a:prstGeom>
        </p:spPr>
      </p:pic>
      <p:pic>
        <p:nvPicPr>
          <p:cNvPr id="3" name="Picture 2">
            <a:extLst>
              <a:ext uri="{FF2B5EF4-FFF2-40B4-BE49-F238E27FC236}">
                <a16:creationId xmlns:a16="http://schemas.microsoft.com/office/drawing/2014/main" id="{0F03FF0E-0FBB-6324-D729-9D6D0E4F3CE9}"/>
              </a:ext>
            </a:extLst>
          </p:cNvPr>
          <p:cNvPicPr>
            <a:picLocks noChangeAspect="1"/>
          </p:cNvPicPr>
          <p:nvPr/>
        </p:nvPicPr>
        <p:blipFill>
          <a:blip r:embed="rId7"/>
          <a:stretch>
            <a:fillRect/>
          </a:stretch>
        </p:blipFill>
        <p:spPr>
          <a:xfrm>
            <a:off x="1211170" y="1895461"/>
            <a:ext cx="2600344" cy="1962164"/>
          </a:xfrm>
          <a:prstGeom prst="rect">
            <a:avLst/>
          </a:prstGeom>
        </p:spPr>
      </p:pic>
    </p:spTree>
    <p:extLst>
      <p:ext uri="{BB962C8B-B14F-4D97-AF65-F5344CB8AC3E}">
        <p14:creationId xmlns:p14="http://schemas.microsoft.com/office/powerpoint/2010/main" val="3211982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B9DC2-DEDA-362D-AC0D-C2E4DF195B9E}"/>
              </a:ext>
            </a:extLst>
          </p:cNvPr>
          <p:cNvSpPr>
            <a:spLocks noGrp="1"/>
          </p:cNvSpPr>
          <p:nvPr>
            <p:ph type="title"/>
          </p:nvPr>
        </p:nvSpPr>
        <p:spPr/>
        <p:txBody>
          <a:bodyPr/>
          <a:lstStyle/>
          <a:p>
            <a:r>
              <a:rPr lang="en-US" dirty="0"/>
              <a:t>Underlying LCA</a:t>
            </a:r>
          </a:p>
        </p:txBody>
      </p:sp>
      <p:sp>
        <p:nvSpPr>
          <p:cNvPr id="2" name="Text Placeholder 1">
            <a:extLst>
              <a:ext uri="{FF2B5EF4-FFF2-40B4-BE49-F238E27FC236}">
                <a16:creationId xmlns:a16="http://schemas.microsoft.com/office/drawing/2014/main" id="{EF3B5501-CFB2-92DE-0E17-35C4E29610AA}"/>
              </a:ext>
            </a:extLst>
          </p:cNvPr>
          <p:cNvSpPr>
            <a:spLocks noGrp="1"/>
          </p:cNvSpPr>
          <p:nvPr>
            <p:ph type="body" idx="1"/>
          </p:nvPr>
        </p:nvSpPr>
        <p:spPr/>
        <p:txBody>
          <a:bodyPr/>
          <a:lstStyle/>
          <a:p>
            <a:r>
              <a:rPr lang="en-US" dirty="0"/>
              <a:t>A deep dive into construction aggregate environmental impacts…the highlight reel. </a:t>
            </a:r>
          </a:p>
        </p:txBody>
      </p:sp>
    </p:spTree>
    <p:extLst>
      <p:ext uri="{BB962C8B-B14F-4D97-AF65-F5344CB8AC3E}">
        <p14:creationId xmlns:p14="http://schemas.microsoft.com/office/powerpoint/2010/main" val="3111558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8702A-C789-2CAA-86D3-37DC6DAFD5E6}"/>
              </a:ext>
            </a:extLst>
          </p:cNvPr>
          <p:cNvSpPr>
            <a:spLocks noGrp="1"/>
          </p:cNvSpPr>
          <p:nvPr>
            <p:ph type="title"/>
          </p:nvPr>
        </p:nvSpPr>
        <p:spPr>
          <a:xfrm>
            <a:off x="1214501" y="363496"/>
            <a:ext cx="9775552" cy="1325563"/>
          </a:xfrm>
        </p:spPr>
        <p:txBody>
          <a:bodyPr>
            <a:normAutofit/>
          </a:bodyPr>
          <a:lstStyle/>
          <a:p>
            <a:pPr algn="ctr"/>
            <a:r>
              <a:rPr lang="en-US" sz="3600" b="1" dirty="0"/>
              <a:t>Approximate Location </a:t>
            </a:r>
            <a:br>
              <a:rPr lang="en-US" sz="3600" b="1" dirty="0"/>
            </a:br>
            <a:r>
              <a:rPr lang="en-US" sz="3600" b="1" dirty="0"/>
              <a:t>Type of Participating Facilities</a:t>
            </a:r>
          </a:p>
        </p:txBody>
      </p:sp>
      <p:pic>
        <p:nvPicPr>
          <p:cNvPr id="6" name="Picture 5" descr="Map&#10;&#10;Description automatically generated">
            <a:extLst>
              <a:ext uri="{FF2B5EF4-FFF2-40B4-BE49-F238E27FC236}">
                <a16:creationId xmlns:a16="http://schemas.microsoft.com/office/drawing/2014/main" id="{13D94C0E-C34E-7AE0-3916-DD184180B268}"/>
              </a:ext>
            </a:extLst>
          </p:cNvPr>
          <p:cNvPicPr>
            <a:picLocks noChangeAspect="1"/>
          </p:cNvPicPr>
          <p:nvPr/>
        </p:nvPicPr>
        <p:blipFill rotWithShape="1">
          <a:blip r:embed="rId2">
            <a:extLst>
              <a:ext uri="{28A0092B-C50C-407E-A947-70E740481C1C}">
                <a14:useLocalDpi xmlns:a14="http://schemas.microsoft.com/office/drawing/2010/main" val="0"/>
              </a:ext>
            </a:extLst>
          </a:blip>
          <a:srcRect b="6655"/>
          <a:stretch/>
        </p:blipFill>
        <p:spPr>
          <a:xfrm>
            <a:off x="2133600" y="1890817"/>
            <a:ext cx="7113917" cy="4063175"/>
          </a:xfrm>
          <a:prstGeom prst="rect">
            <a:avLst/>
          </a:prstGeom>
        </p:spPr>
      </p:pic>
    </p:spTree>
    <p:extLst>
      <p:ext uri="{BB962C8B-B14F-4D97-AF65-F5344CB8AC3E}">
        <p14:creationId xmlns:p14="http://schemas.microsoft.com/office/powerpoint/2010/main" val="40426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E82D05-429C-37B9-D65B-6333C1BBC0FC}"/>
              </a:ext>
            </a:extLst>
          </p:cNvPr>
          <p:cNvSpPr>
            <a:spLocks noGrp="1"/>
          </p:cNvSpPr>
          <p:nvPr>
            <p:ph type="title"/>
          </p:nvPr>
        </p:nvSpPr>
        <p:spPr>
          <a:xfrm>
            <a:off x="1205875" y="347654"/>
            <a:ext cx="9853189" cy="1325563"/>
          </a:xfrm>
        </p:spPr>
        <p:txBody>
          <a:bodyPr>
            <a:normAutofit/>
          </a:bodyPr>
          <a:lstStyle/>
          <a:p>
            <a:pPr algn="ctr"/>
            <a:r>
              <a:rPr lang="en-US" sz="3600" b="1" dirty="0"/>
              <a:t>Diesel, Electricity, and Explosives </a:t>
            </a:r>
            <a:br>
              <a:rPr lang="en-US" sz="3600" b="1" dirty="0"/>
            </a:br>
            <a:r>
              <a:rPr lang="en-US" sz="3600" b="1" dirty="0"/>
              <a:t>The Major GWP Contributors</a:t>
            </a:r>
          </a:p>
        </p:txBody>
      </p:sp>
      <p:pic>
        <p:nvPicPr>
          <p:cNvPr id="6" name="Picture 5" descr="A screenshot of a computer&#10;&#10;Description automatically generated with medium confidence">
            <a:extLst>
              <a:ext uri="{FF2B5EF4-FFF2-40B4-BE49-F238E27FC236}">
                <a16:creationId xmlns:a16="http://schemas.microsoft.com/office/drawing/2014/main" id="{3D62369C-4CC3-FC97-4482-A7EFE038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02" y="1656862"/>
            <a:ext cx="7132320" cy="4754880"/>
          </a:xfrm>
          <a:prstGeom prst="rect">
            <a:avLst/>
          </a:prstGeom>
        </p:spPr>
      </p:pic>
    </p:spTree>
    <p:extLst>
      <p:ext uri="{BB962C8B-B14F-4D97-AF65-F5344CB8AC3E}">
        <p14:creationId xmlns:p14="http://schemas.microsoft.com/office/powerpoint/2010/main" val="3794823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E82D05-429C-37B9-D65B-6333C1BBC0FC}"/>
              </a:ext>
            </a:extLst>
          </p:cNvPr>
          <p:cNvSpPr>
            <a:spLocks noGrp="1"/>
          </p:cNvSpPr>
          <p:nvPr>
            <p:ph type="title"/>
          </p:nvPr>
        </p:nvSpPr>
        <p:spPr/>
        <p:txBody>
          <a:bodyPr>
            <a:normAutofit/>
          </a:bodyPr>
          <a:lstStyle/>
          <a:p>
            <a:pPr algn="ctr"/>
            <a:r>
              <a:rPr lang="en-US" b="1" dirty="0"/>
              <a:t>Operation Type</a:t>
            </a:r>
          </a:p>
        </p:txBody>
      </p:sp>
      <p:pic>
        <p:nvPicPr>
          <p:cNvPr id="5" name="Picture 4">
            <a:extLst>
              <a:ext uri="{FF2B5EF4-FFF2-40B4-BE49-F238E27FC236}">
                <a16:creationId xmlns:a16="http://schemas.microsoft.com/office/drawing/2014/main" id="{47C760D5-41AB-D084-3C69-98224B118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188" y="1667253"/>
            <a:ext cx="7132320" cy="4754880"/>
          </a:xfrm>
          <a:prstGeom prst="rect">
            <a:avLst/>
          </a:prstGeom>
        </p:spPr>
      </p:pic>
    </p:spTree>
    <p:extLst>
      <p:ext uri="{BB962C8B-B14F-4D97-AF65-F5344CB8AC3E}">
        <p14:creationId xmlns:p14="http://schemas.microsoft.com/office/powerpoint/2010/main" val="1720927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9D16-0A58-4F70-9152-19E7AFE884F8}"/>
              </a:ext>
            </a:extLst>
          </p:cNvPr>
          <p:cNvSpPr>
            <a:spLocks noGrp="1"/>
          </p:cNvSpPr>
          <p:nvPr>
            <p:ph type="title"/>
          </p:nvPr>
        </p:nvSpPr>
        <p:spPr>
          <a:xfrm>
            <a:off x="1219200" y="571500"/>
            <a:ext cx="9993283" cy="1143000"/>
          </a:xfrm>
        </p:spPr>
        <p:txBody>
          <a:bodyPr/>
          <a:lstStyle/>
          <a:p>
            <a:pPr algn="ctr"/>
            <a:r>
              <a:rPr lang="en-US" b="1" dirty="0"/>
              <a:t>Facts </a:t>
            </a:r>
          </a:p>
        </p:txBody>
      </p:sp>
      <p:sp>
        <p:nvSpPr>
          <p:cNvPr id="3" name="Content Placeholder 2">
            <a:extLst>
              <a:ext uri="{FF2B5EF4-FFF2-40B4-BE49-F238E27FC236}">
                <a16:creationId xmlns:a16="http://schemas.microsoft.com/office/drawing/2014/main" id="{5089900B-BCE9-42A4-AF28-45D5DEDE66F9}"/>
              </a:ext>
            </a:extLst>
          </p:cNvPr>
          <p:cNvSpPr>
            <a:spLocks noGrp="1"/>
          </p:cNvSpPr>
          <p:nvPr>
            <p:ph idx="1"/>
          </p:nvPr>
        </p:nvSpPr>
        <p:spPr>
          <a:xfrm>
            <a:off x="1157340" y="1972180"/>
            <a:ext cx="10972800" cy="4402740"/>
          </a:xfrm>
        </p:spPr>
        <p:txBody>
          <a:bodyPr>
            <a:normAutofit/>
          </a:bodyPr>
          <a:lstStyle/>
          <a:p>
            <a:r>
              <a:rPr lang="en-US" dirty="0">
                <a:latin typeface="Arial" panose="020B0604020202020204" pitchFamily="34" charset="0"/>
                <a:cs typeface="Arial" panose="020B0604020202020204" pitchFamily="34" charset="0"/>
              </a:rPr>
              <a:t>Aggregates are low CO2e products. 3 to 8 kg/ton</a:t>
            </a:r>
          </a:p>
          <a:p>
            <a:r>
              <a:rPr lang="en-US" dirty="0">
                <a:latin typeface="Arial" panose="020B0604020202020204" pitchFamily="34" charset="0"/>
                <a:cs typeface="Arial" panose="020B0604020202020204" pitchFamily="34" charset="0"/>
              </a:rPr>
              <a:t>How does this impact Concrete/Asphalt?</a:t>
            </a:r>
          </a:p>
          <a:p>
            <a:pPr lvl="1"/>
            <a:r>
              <a:rPr lang="en-US" sz="2000" dirty="0">
                <a:latin typeface="Arial" panose="020B0604020202020204" pitchFamily="34" charset="0"/>
                <a:cs typeface="Arial" panose="020B0604020202020204" pitchFamily="34" charset="0"/>
              </a:rPr>
              <a:t>Concrete EPD 300 kg CO2e/Yd.   1.5 tons aggregate = ~6 kg CO2e/Yd of concrete or 2%.</a:t>
            </a:r>
          </a:p>
          <a:p>
            <a:pPr lvl="1"/>
            <a:r>
              <a:rPr lang="en-US" sz="2000" dirty="0">
                <a:latin typeface="Arial" panose="020B0604020202020204" pitchFamily="34" charset="0"/>
                <a:cs typeface="Arial" panose="020B0604020202020204" pitchFamily="34" charset="0"/>
              </a:rPr>
              <a:t>Asphalt – Standard mix 50 kg CO2e/Ton.  Agg at 0.95 ton agg/ton asphalt = ~4 kg  CO2e/ton or 8%</a:t>
            </a:r>
          </a:p>
          <a:p>
            <a:pPr lvl="2"/>
            <a:r>
              <a:rPr lang="en-US" sz="2000" dirty="0">
                <a:latin typeface="Arial" panose="020B0604020202020204" pitchFamily="34" charset="0"/>
                <a:cs typeface="Arial" panose="020B0604020202020204" pitchFamily="34" charset="0"/>
              </a:rPr>
              <a:t>Substitute RAP and reduce GHG even further</a:t>
            </a:r>
          </a:p>
          <a:p>
            <a:pPr lvl="1"/>
            <a:r>
              <a:rPr lang="en-US" sz="2000" dirty="0">
                <a:latin typeface="Arial" panose="020B0604020202020204" pitchFamily="34" charset="0"/>
                <a:cs typeface="Arial" panose="020B0604020202020204" pitchFamily="34" charset="0"/>
              </a:rPr>
              <a:t>LCA commons value for Aggregate is 1.7 kg CO2e/ton</a:t>
            </a:r>
          </a:p>
          <a:p>
            <a:pPr lvl="2"/>
            <a:r>
              <a:rPr lang="en-US" sz="2000" dirty="0">
                <a:latin typeface="Arial" panose="020B0604020202020204" pitchFamily="34" charset="0"/>
                <a:cs typeface="Arial" panose="020B0604020202020204" pitchFamily="34" charset="0"/>
              </a:rPr>
              <a:t>Used by LCA practitioners</a:t>
            </a:r>
          </a:p>
          <a:p>
            <a:pPr lvl="1"/>
            <a:r>
              <a:rPr lang="en-US" sz="2000" dirty="0">
                <a:latin typeface="Arial" panose="020B0604020202020204" pitchFamily="34" charset="0"/>
                <a:cs typeface="Arial" panose="020B0604020202020204" pitchFamily="34" charset="0"/>
              </a:rPr>
              <a:t>Update LCA data -  What is EPA going to do with all that money from the IRA???  </a:t>
            </a:r>
          </a:p>
        </p:txBody>
      </p:sp>
      <p:sp>
        <p:nvSpPr>
          <p:cNvPr id="4" name="Slide Number Placeholder 3">
            <a:extLst>
              <a:ext uri="{FF2B5EF4-FFF2-40B4-BE49-F238E27FC236}">
                <a16:creationId xmlns:a16="http://schemas.microsoft.com/office/drawing/2014/main" id="{F1E801DF-6BF0-4A2F-8B25-85BE340D5DBA}"/>
              </a:ext>
            </a:extLst>
          </p:cNvPr>
          <p:cNvSpPr>
            <a:spLocks noGrp="1"/>
          </p:cNvSpPr>
          <p:nvPr>
            <p:ph type="sldNum" sz="quarter" idx="12"/>
          </p:nvPr>
        </p:nvSpPr>
        <p:spPr/>
        <p:txBody>
          <a:bodyPr/>
          <a:lstStyle/>
          <a:p>
            <a:pPr>
              <a:defRPr/>
            </a:pPr>
            <a:fld id="{E322EF9B-694E-463D-8D69-3BB7377EEF1A}" type="slidenum">
              <a:rPr lang="en-US" smtClean="0"/>
              <a:pPr>
                <a:defRPr/>
              </a:pPr>
              <a:t>28</a:t>
            </a:fld>
            <a:endParaRPr lang="en-US" dirty="0"/>
          </a:p>
        </p:txBody>
      </p:sp>
    </p:spTree>
    <p:extLst>
      <p:ext uri="{BB962C8B-B14F-4D97-AF65-F5344CB8AC3E}">
        <p14:creationId xmlns:p14="http://schemas.microsoft.com/office/powerpoint/2010/main" val="740541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6970-1570-2817-5A09-AFBD2C9B06F4}"/>
              </a:ext>
            </a:extLst>
          </p:cNvPr>
          <p:cNvSpPr>
            <a:spLocks noGrp="1"/>
          </p:cNvSpPr>
          <p:nvPr>
            <p:ph type="title"/>
          </p:nvPr>
        </p:nvSpPr>
        <p:spPr/>
        <p:txBody>
          <a:bodyPr/>
          <a:lstStyle/>
          <a:p>
            <a:pPr algn="ctr"/>
            <a:r>
              <a:rPr lang="en-US" b="1" dirty="0"/>
              <a:t>Transportation</a:t>
            </a:r>
          </a:p>
        </p:txBody>
      </p:sp>
      <p:sp>
        <p:nvSpPr>
          <p:cNvPr id="3" name="Content Placeholder 2">
            <a:extLst>
              <a:ext uri="{FF2B5EF4-FFF2-40B4-BE49-F238E27FC236}">
                <a16:creationId xmlns:a16="http://schemas.microsoft.com/office/drawing/2014/main" id="{E00BD016-4E38-5092-1867-DD09BCBBD8E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Transportation of aggregate matters </a:t>
            </a:r>
          </a:p>
          <a:p>
            <a:pPr lvl="1"/>
            <a:r>
              <a:rPr lang="en-US" sz="2000" dirty="0">
                <a:latin typeface="Arial" panose="020B0604020202020204" pitchFamily="34" charset="0"/>
                <a:cs typeface="Arial" panose="020B0604020202020204" pitchFamily="34" charset="0"/>
              </a:rPr>
              <a:t>4 kg CO2e/ton to truck aggregate 15 miles</a:t>
            </a:r>
          </a:p>
          <a:p>
            <a:pPr lvl="1"/>
            <a:r>
              <a:rPr lang="en-US" sz="2000" dirty="0">
                <a:latin typeface="Arial" panose="020B0604020202020204" pitchFamily="34" charset="0"/>
                <a:cs typeface="Arial" panose="020B0604020202020204" pitchFamily="34" charset="0"/>
              </a:rPr>
              <a:t>0.8 kg/CO2e/ton by barge for same distance</a:t>
            </a:r>
          </a:p>
          <a:p>
            <a:r>
              <a:rPr lang="en-US" dirty="0">
                <a:latin typeface="Arial" panose="020B0604020202020204" pitchFamily="34" charset="0"/>
                <a:cs typeface="Arial" panose="020B0604020202020204" pitchFamily="34" charset="0"/>
              </a:rPr>
              <a:t>How does this impact Aggregate EPD?</a:t>
            </a:r>
          </a:p>
          <a:p>
            <a:r>
              <a:rPr lang="en-US" dirty="0">
                <a:latin typeface="Arial" panose="020B0604020202020204" pitchFamily="34" charset="0"/>
                <a:cs typeface="Arial" panose="020B0604020202020204" pitchFamily="34" charset="0"/>
              </a:rPr>
              <a:t>How does this impact asphalt, concrete EPD’s?  </a:t>
            </a:r>
          </a:p>
          <a:p>
            <a:r>
              <a:rPr lang="en-US" dirty="0">
                <a:latin typeface="Arial" panose="020B0604020202020204" pitchFamily="34" charset="0"/>
                <a:cs typeface="Arial" panose="020B0604020202020204" pitchFamily="34" charset="0"/>
              </a:rPr>
              <a:t>Keep in mind EPD’s are Cradle to Gate….</a:t>
            </a:r>
          </a:p>
          <a:p>
            <a:endParaRPr lang="en-US" dirty="0"/>
          </a:p>
        </p:txBody>
      </p:sp>
      <p:sp>
        <p:nvSpPr>
          <p:cNvPr id="4" name="Slide Number Placeholder 3">
            <a:extLst>
              <a:ext uri="{FF2B5EF4-FFF2-40B4-BE49-F238E27FC236}">
                <a16:creationId xmlns:a16="http://schemas.microsoft.com/office/drawing/2014/main" id="{687EAD02-2601-F13B-004F-BAC896FEDB9E}"/>
              </a:ext>
            </a:extLst>
          </p:cNvPr>
          <p:cNvSpPr>
            <a:spLocks noGrp="1"/>
          </p:cNvSpPr>
          <p:nvPr>
            <p:ph type="sldNum" sz="quarter" idx="12"/>
          </p:nvPr>
        </p:nvSpPr>
        <p:spPr/>
        <p:txBody>
          <a:bodyPr/>
          <a:lstStyle/>
          <a:p>
            <a:pPr>
              <a:defRPr/>
            </a:pPr>
            <a:fld id="{E322EF9B-694E-463D-8D69-3BB7377EEF1A}" type="slidenum">
              <a:rPr lang="en-US" smtClean="0"/>
              <a:pPr>
                <a:defRPr/>
              </a:pPr>
              <a:t>29</a:t>
            </a:fld>
            <a:endParaRPr lang="en-US" dirty="0"/>
          </a:p>
        </p:txBody>
      </p:sp>
    </p:spTree>
    <p:extLst>
      <p:ext uri="{BB962C8B-B14F-4D97-AF65-F5344CB8AC3E}">
        <p14:creationId xmlns:p14="http://schemas.microsoft.com/office/powerpoint/2010/main" val="372626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70D7-B5AE-48EC-BD00-615139CAA72F}"/>
              </a:ext>
            </a:extLst>
          </p:cNvPr>
          <p:cNvSpPr>
            <a:spLocks noGrp="1"/>
          </p:cNvSpPr>
          <p:nvPr>
            <p:ph type="title"/>
          </p:nvPr>
        </p:nvSpPr>
        <p:spPr>
          <a:xfrm>
            <a:off x="1481731" y="306749"/>
            <a:ext cx="8923635" cy="1418534"/>
          </a:xfrm>
        </p:spPr>
        <p:txBody>
          <a:bodyPr>
            <a:normAutofit/>
          </a:bodyPr>
          <a:lstStyle/>
          <a:p>
            <a:pPr algn="ctr"/>
            <a:r>
              <a:rPr lang="en-US" sz="4000" b="1" dirty="0">
                <a:solidFill>
                  <a:srgbClr val="000000"/>
                </a:solidFill>
                <a:latin typeface="Arial" panose="020B0604020202020204" pitchFamily="34" charset="0"/>
                <a:cs typeface="Arial" panose="020B0604020202020204" pitchFamily="34" charset="0"/>
              </a:rPr>
              <a:t>Product Category Rule (PCR)</a:t>
            </a:r>
          </a:p>
        </p:txBody>
      </p:sp>
      <p:sp>
        <p:nvSpPr>
          <p:cNvPr id="3" name="Content Placeholder 2">
            <a:extLst>
              <a:ext uri="{FF2B5EF4-FFF2-40B4-BE49-F238E27FC236}">
                <a16:creationId xmlns:a16="http://schemas.microsoft.com/office/drawing/2014/main" id="{503E981E-9ACE-44DB-95E1-9D871EAA0CFF}"/>
              </a:ext>
            </a:extLst>
          </p:cNvPr>
          <p:cNvSpPr>
            <a:spLocks noGrp="1"/>
          </p:cNvSpPr>
          <p:nvPr>
            <p:ph idx="1"/>
          </p:nvPr>
        </p:nvSpPr>
        <p:spPr>
          <a:xfrm>
            <a:off x="1250112" y="1879712"/>
            <a:ext cx="8915400" cy="4378513"/>
          </a:xfrm>
        </p:spPr>
        <p:txBody>
          <a:bodyPr>
            <a:normAutofit/>
          </a:bodyPr>
          <a:lstStyle/>
          <a:p>
            <a:pPr fontAlgn="base"/>
            <a:r>
              <a:rPr lang="en-US" sz="1800" dirty="0">
                <a:latin typeface="Arial" panose="020B0604020202020204" pitchFamily="34" charset="0"/>
                <a:cs typeface="Arial" panose="020B0604020202020204" pitchFamily="34" charset="0"/>
              </a:rPr>
              <a:t>​A PCR is a set of product category-specific requirements / rules / </a:t>
            </a:r>
            <a:r>
              <a:rPr lang="en-US" sz="1800" b="1" u="sng" dirty="0">
                <a:latin typeface="Arial" panose="020B0604020202020204" pitchFamily="34" charset="0"/>
                <a:cs typeface="Arial" panose="020B0604020202020204" pitchFamily="34" charset="0"/>
              </a:rPr>
              <a:t>guidelines for developing life cycle assessment </a:t>
            </a:r>
            <a:r>
              <a:rPr lang="en-US" sz="1800" dirty="0">
                <a:latin typeface="Arial" panose="020B0604020202020204" pitchFamily="34" charset="0"/>
                <a:cs typeface="Arial" panose="020B0604020202020204" pitchFamily="34" charset="0"/>
              </a:rPr>
              <a:t>and reporting these findings in an Environmental Product Declaration for one or more product categories. Product category rules are reviewed and improved periodically over time (5-years).</a:t>
            </a:r>
          </a:p>
          <a:p>
            <a:pPr fontAlgn="base"/>
            <a:r>
              <a:rPr lang="en-US" sz="1800" dirty="0">
                <a:latin typeface="Arial" panose="020B0604020202020204" pitchFamily="34" charset="0"/>
                <a:cs typeface="Arial" panose="020B0604020202020204" pitchFamily="34" charset="0"/>
              </a:rPr>
              <a:t>Product Category Rule (PCR) development can be sponsored by a </a:t>
            </a:r>
            <a:r>
              <a:rPr lang="en-US" sz="1800" b="1" u="sng" dirty="0">
                <a:latin typeface="Arial" panose="020B0604020202020204" pitchFamily="34" charset="0"/>
                <a:cs typeface="Arial" panose="020B0604020202020204" pitchFamily="34" charset="0"/>
              </a:rPr>
              <a:t>group of stakeholders, including associations, manufacturers,</a:t>
            </a:r>
            <a:r>
              <a:rPr lang="en-US" sz="1800" dirty="0">
                <a:latin typeface="Arial" panose="020B0604020202020204" pitchFamily="34" charset="0"/>
                <a:cs typeface="Arial" panose="020B0604020202020204" pitchFamily="34" charset="0"/>
              </a:rPr>
              <a:t> or other interested parties. </a:t>
            </a:r>
          </a:p>
          <a:p>
            <a:pPr fontAlgn="base"/>
            <a:r>
              <a:rPr lang="en-US" sz="1800" dirty="0">
                <a:latin typeface="Arial" panose="020B0604020202020204" pitchFamily="34" charset="0"/>
                <a:cs typeface="Arial" panose="020B0604020202020204" pitchFamily="34" charset="0"/>
              </a:rPr>
              <a:t>While PCRs must be prepared </a:t>
            </a:r>
            <a:r>
              <a:rPr lang="en-US" sz="1800" b="1" u="sng" dirty="0">
                <a:latin typeface="Arial" panose="020B0604020202020204" pitchFamily="34" charset="0"/>
                <a:cs typeface="Arial" panose="020B0604020202020204" pitchFamily="34" charset="0"/>
              </a:rPr>
              <a:t>in accordance with the requirements set forth in ISO 14025</a:t>
            </a:r>
            <a:r>
              <a:rPr lang="en-US" sz="1800" dirty="0">
                <a:latin typeface="Arial" panose="020B0604020202020204" pitchFamily="34" charset="0"/>
                <a:cs typeface="Arial" panose="020B0604020202020204" pitchFamily="34" charset="0"/>
              </a:rPr>
              <a:t>, additional work may be needed to improve harmonization. PCRs for construction products must </a:t>
            </a:r>
            <a:r>
              <a:rPr lang="en-US" sz="1800" b="1" u="sng" dirty="0">
                <a:latin typeface="Arial" panose="020B0604020202020204" pitchFamily="34" charset="0"/>
                <a:cs typeface="Arial" panose="020B0604020202020204" pitchFamily="34" charset="0"/>
              </a:rPr>
              <a:t>additionally comply with ISO 21930. </a:t>
            </a:r>
          </a:p>
          <a:p>
            <a:pPr fontAlgn="base"/>
            <a:r>
              <a:rPr lang="en-US" sz="1800" dirty="0">
                <a:latin typeface="Arial" panose="020B0604020202020204" pitchFamily="34" charset="0"/>
                <a:cs typeface="Arial" panose="020B0604020202020204" pitchFamily="34" charset="0"/>
              </a:rPr>
              <a:t>Copies of the ISO standards can be downloaded from ANSI: </a:t>
            </a:r>
            <a:r>
              <a:rPr lang="en-US" sz="1800" dirty="0">
                <a:latin typeface="Arial" panose="020B0604020202020204" pitchFamily="34" charset="0"/>
                <a:cs typeface="Arial" panose="020B0604020202020204" pitchFamily="34" charset="0"/>
                <a:hlinkClick r:id="rId2"/>
              </a:rPr>
              <a:t>http://www.webstore.ansi.org</a:t>
            </a:r>
            <a:r>
              <a:rPr lang="en-US" sz="18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130479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9357A5F-E086-406D-8B2E-61099738A1FC}"/>
              </a:ext>
            </a:extLst>
          </p:cNvPr>
          <p:cNvPicPr>
            <a:picLocks noGrp="1" noChangeAspect="1"/>
          </p:cNvPicPr>
          <p:nvPr>
            <p:ph idx="1"/>
          </p:nvPr>
        </p:nvPicPr>
        <p:blipFill>
          <a:blip r:embed="rId2"/>
          <a:stretch>
            <a:fillRect/>
          </a:stretch>
        </p:blipFill>
        <p:spPr>
          <a:xfrm>
            <a:off x="4399630" y="1677677"/>
            <a:ext cx="2866096" cy="1711276"/>
          </a:xfrm>
        </p:spPr>
      </p:pic>
      <p:sp>
        <p:nvSpPr>
          <p:cNvPr id="5" name="Slide Number Placeholder 4">
            <a:extLst>
              <a:ext uri="{FF2B5EF4-FFF2-40B4-BE49-F238E27FC236}">
                <a16:creationId xmlns:a16="http://schemas.microsoft.com/office/drawing/2014/main" id="{509BFDDD-F1C6-4026-8B40-CA1FC162320F}"/>
              </a:ext>
            </a:extLst>
          </p:cNvPr>
          <p:cNvSpPr>
            <a:spLocks noGrp="1"/>
          </p:cNvSpPr>
          <p:nvPr>
            <p:ph type="sldNum" sz="quarter" idx="12"/>
          </p:nvPr>
        </p:nvSpPr>
        <p:spPr>
          <a:xfrm>
            <a:off x="212811" y="7208614"/>
            <a:ext cx="2743200" cy="365125"/>
          </a:xfrm>
        </p:spPr>
        <p:txBody>
          <a:bodyPr/>
          <a:lstStyle/>
          <a:p>
            <a:pPr>
              <a:defRPr/>
            </a:pPr>
            <a:fld id="{FE068E0D-D093-41D8-84B9-EA8A8A51448E}" type="slidenum">
              <a:rPr lang="en-US" smtClean="0"/>
              <a:pPr>
                <a:defRPr/>
              </a:pPr>
              <a:t>30</a:t>
            </a:fld>
            <a:endParaRPr lang="en-US" dirty="0"/>
          </a:p>
        </p:txBody>
      </p:sp>
      <p:cxnSp>
        <p:nvCxnSpPr>
          <p:cNvPr id="21" name="Straight Arrow Connector 20">
            <a:extLst>
              <a:ext uri="{FF2B5EF4-FFF2-40B4-BE49-F238E27FC236}">
                <a16:creationId xmlns:a16="http://schemas.microsoft.com/office/drawing/2014/main" id="{30EADC9E-F42E-4DED-B5A3-D09B62A7EB2B}"/>
              </a:ext>
            </a:extLst>
          </p:cNvPr>
          <p:cNvCxnSpPr/>
          <p:nvPr/>
        </p:nvCxnSpPr>
        <p:spPr>
          <a:xfrm>
            <a:off x="3555999" y="2356608"/>
            <a:ext cx="84363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Straight Arrow Connector 24">
            <a:extLst>
              <a:ext uri="{FF2B5EF4-FFF2-40B4-BE49-F238E27FC236}">
                <a16:creationId xmlns:a16="http://schemas.microsoft.com/office/drawing/2014/main" id="{F2476379-4BBB-4E17-904F-525D9D46830F}"/>
              </a:ext>
            </a:extLst>
          </p:cNvPr>
          <p:cNvCxnSpPr>
            <a:cxnSpLocks/>
          </p:cNvCxnSpPr>
          <p:nvPr/>
        </p:nvCxnSpPr>
        <p:spPr>
          <a:xfrm>
            <a:off x="7265726" y="3174393"/>
            <a:ext cx="2641862" cy="1442179"/>
          </a:xfrm>
          <a:prstGeom prst="straightConnector1">
            <a:avLst/>
          </a:prstGeom>
          <a:ln>
            <a:solidFill>
              <a:srgbClr val="7030A0"/>
            </a:solidFill>
            <a:tailEnd type="triangle"/>
          </a:ln>
        </p:spPr>
        <p:style>
          <a:lnRef idx="3">
            <a:schemeClr val="accent4"/>
          </a:lnRef>
          <a:fillRef idx="0">
            <a:schemeClr val="accent4"/>
          </a:fillRef>
          <a:effectRef idx="2">
            <a:schemeClr val="accent4"/>
          </a:effectRef>
          <a:fontRef idx="minor">
            <a:schemeClr val="tx1"/>
          </a:fontRef>
        </p:style>
      </p:cxnSp>
      <p:cxnSp>
        <p:nvCxnSpPr>
          <p:cNvPr id="27" name="Straight Arrow Connector 26">
            <a:extLst>
              <a:ext uri="{FF2B5EF4-FFF2-40B4-BE49-F238E27FC236}">
                <a16:creationId xmlns:a16="http://schemas.microsoft.com/office/drawing/2014/main" id="{EFF705C8-BAD8-4BE8-A918-80573DAD9708}"/>
              </a:ext>
            </a:extLst>
          </p:cNvPr>
          <p:cNvCxnSpPr>
            <a:cxnSpLocks/>
          </p:cNvCxnSpPr>
          <p:nvPr/>
        </p:nvCxnSpPr>
        <p:spPr>
          <a:xfrm flipH="1">
            <a:off x="7723980" y="5645985"/>
            <a:ext cx="657225" cy="1164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29">
            <a:extLst>
              <a:ext uri="{FF2B5EF4-FFF2-40B4-BE49-F238E27FC236}">
                <a16:creationId xmlns:a16="http://schemas.microsoft.com/office/drawing/2014/main" id="{B9D22E0D-7B82-4DA3-902C-DBD937194B3F}"/>
              </a:ext>
            </a:extLst>
          </p:cNvPr>
          <p:cNvCxnSpPr>
            <a:cxnSpLocks/>
          </p:cNvCxnSpPr>
          <p:nvPr/>
        </p:nvCxnSpPr>
        <p:spPr>
          <a:xfrm flipH="1">
            <a:off x="4159251" y="5671532"/>
            <a:ext cx="68579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2" name="Straight Arrow Connector 31">
            <a:extLst>
              <a:ext uri="{FF2B5EF4-FFF2-40B4-BE49-F238E27FC236}">
                <a16:creationId xmlns:a16="http://schemas.microsoft.com/office/drawing/2014/main" id="{AD8FD358-662E-4460-8995-C1074B09A0BA}"/>
              </a:ext>
            </a:extLst>
          </p:cNvPr>
          <p:cNvCxnSpPr>
            <a:cxnSpLocks/>
          </p:cNvCxnSpPr>
          <p:nvPr/>
        </p:nvCxnSpPr>
        <p:spPr>
          <a:xfrm flipH="1">
            <a:off x="6197600" y="3169677"/>
            <a:ext cx="3709987" cy="1625652"/>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33" name="TextBox 32">
            <a:extLst>
              <a:ext uri="{FF2B5EF4-FFF2-40B4-BE49-F238E27FC236}">
                <a16:creationId xmlns:a16="http://schemas.microsoft.com/office/drawing/2014/main" id="{8B2C69D7-0817-49E8-AD7B-21F4C5315D23}"/>
              </a:ext>
            </a:extLst>
          </p:cNvPr>
          <p:cNvSpPr txBox="1"/>
          <p:nvPr/>
        </p:nvSpPr>
        <p:spPr>
          <a:xfrm>
            <a:off x="9026804" y="1246109"/>
            <a:ext cx="2268944" cy="369332"/>
          </a:xfrm>
          <a:prstGeom prst="rect">
            <a:avLst/>
          </a:prstGeom>
          <a:noFill/>
        </p:spPr>
        <p:txBody>
          <a:bodyPr wrap="square" rtlCol="0">
            <a:spAutoFit/>
          </a:bodyPr>
          <a:lstStyle/>
          <a:p>
            <a:r>
              <a:rPr lang="en-US" dirty="0"/>
              <a:t>Local Supplier</a:t>
            </a:r>
          </a:p>
        </p:txBody>
      </p:sp>
      <p:sp>
        <p:nvSpPr>
          <p:cNvPr id="34" name="TextBox 33">
            <a:extLst>
              <a:ext uri="{FF2B5EF4-FFF2-40B4-BE49-F238E27FC236}">
                <a16:creationId xmlns:a16="http://schemas.microsoft.com/office/drawing/2014/main" id="{82659F1A-F653-493C-8A62-405CA601241A}"/>
              </a:ext>
            </a:extLst>
          </p:cNvPr>
          <p:cNvSpPr txBox="1"/>
          <p:nvPr/>
        </p:nvSpPr>
        <p:spPr>
          <a:xfrm>
            <a:off x="1357669" y="1298093"/>
            <a:ext cx="2844799" cy="369332"/>
          </a:xfrm>
          <a:prstGeom prst="rect">
            <a:avLst/>
          </a:prstGeom>
          <a:noFill/>
        </p:spPr>
        <p:txBody>
          <a:bodyPr wrap="square" rtlCol="0">
            <a:spAutoFit/>
          </a:bodyPr>
          <a:lstStyle/>
          <a:p>
            <a:r>
              <a:rPr lang="en-US" dirty="0"/>
              <a:t>Remote Supplier</a:t>
            </a:r>
          </a:p>
        </p:txBody>
      </p:sp>
      <p:sp>
        <p:nvSpPr>
          <p:cNvPr id="35" name="TextBox 34">
            <a:extLst>
              <a:ext uri="{FF2B5EF4-FFF2-40B4-BE49-F238E27FC236}">
                <a16:creationId xmlns:a16="http://schemas.microsoft.com/office/drawing/2014/main" id="{D0246E05-27DB-4A7F-B6C6-97A64CE6C8D0}"/>
              </a:ext>
            </a:extLst>
          </p:cNvPr>
          <p:cNvSpPr txBox="1"/>
          <p:nvPr/>
        </p:nvSpPr>
        <p:spPr>
          <a:xfrm>
            <a:off x="4933659" y="1258192"/>
            <a:ext cx="2155970" cy="369332"/>
          </a:xfrm>
          <a:prstGeom prst="rect">
            <a:avLst/>
          </a:prstGeom>
          <a:noFill/>
        </p:spPr>
        <p:txBody>
          <a:bodyPr wrap="square" rtlCol="0">
            <a:spAutoFit/>
          </a:bodyPr>
          <a:lstStyle/>
          <a:p>
            <a:r>
              <a:rPr lang="en-US" dirty="0"/>
              <a:t>Ocean Transport </a:t>
            </a:r>
          </a:p>
        </p:txBody>
      </p:sp>
      <p:pic>
        <p:nvPicPr>
          <p:cNvPr id="3" name="Picture 2">
            <a:extLst>
              <a:ext uri="{FF2B5EF4-FFF2-40B4-BE49-F238E27FC236}">
                <a16:creationId xmlns:a16="http://schemas.microsoft.com/office/drawing/2014/main" id="{F346A2CE-C8A3-70AB-ADDE-0442AF9E8789}"/>
              </a:ext>
            </a:extLst>
          </p:cNvPr>
          <p:cNvPicPr>
            <a:picLocks noChangeAspect="1"/>
          </p:cNvPicPr>
          <p:nvPr/>
        </p:nvPicPr>
        <p:blipFill>
          <a:blip r:embed="rId3"/>
          <a:stretch>
            <a:fillRect/>
          </a:stretch>
        </p:blipFill>
        <p:spPr>
          <a:xfrm>
            <a:off x="774678" y="1691204"/>
            <a:ext cx="2781320" cy="1590687"/>
          </a:xfrm>
          <a:prstGeom prst="rect">
            <a:avLst/>
          </a:prstGeom>
        </p:spPr>
      </p:pic>
      <p:pic>
        <p:nvPicPr>
          <p:cNvPr id="7" name="Picture 6">
            <a:extLst>
              <a:ext uri="{FF2B5EF4-FFF2-40B4-BE49-F238E27FC236}">
                <a16:creationId xmlns:a16="http://schemas.microsoft.com/office/drawing/2014/main" id="{DCE2D878-9E0F-46A1-83FC-A2553BB3FBBD}"/>
              </a:ext>
            </a:extLst>
          </p:cNvPr>
          <p:cNvPicPr>
            <a:picLocks noChangeAspect="1"/>
          </p:cNvPicPr>
          <p:nvPr/>
        </p:nvPicPr>
        <p:blipFill>
          <a:blip r:embed="rId3"/>
          <a:stretch>
            <a:fillRect/>
          </a:stretch>
        </p:blipFill>
        <p:spPr>
          <a:xfrm>
            <a:off x="8514428" y="1627524"/>
            <a:ext cx="2781320" cy="1590687"/>
          </a:xfrm>
          <a:prstGeom prst="rect">
            <a:avLst/>
          </a:prstGeom>
        </p:spPr>
      </p:pic>
      <p:pic>
        <p:nvPicPr>
          <p:cNvPr id="12" name="Picture 11">
            <a:extLst>
              <a:ext uri="{FF2B5EF4-FFF2-40B4-BE49-F238E27FC236}">
                <a16:creationId xmlns:a16="http://schemas.microsoft.com/office/drawing/2014/main" id="{4F83468D-88DF-C641-C4CF-9DC76B0285BA}"/>
              </a:ext>
            </a:extLst>
          </p:cNvPr>
          <p:cNvPicPr>
            <a:picLocks noChangeAspect="1"/>
          </p:cNvPicPr>
          <p:nvPr/>
        </p:nvPicPr>
        <p:blipFill>
          <a:blip r:embed="rId4"/>
          <a:stretch>
            <a:fillRect/>
          </a:stretch>
        </p:blipFill>
        <p:spPr>
          <a:xfrm>
            <a:off x="8159738" y="4616572"/>
            <a:ext cx="2857521" cy="1962164"/>
          </a:xfrm>
          <a:prstGeom prst="rect">
            <a:avLst/>
          </a:prstGeom>
        </p:spPr>
      </p:pic>
      <p:cxnSp>
        <p:nvCxnSpPr>
          <p:cNvPr id="16" name="Straight Arrow Connector 15">
            <a:extLst>
              <a:ext uri="{FF2B5EF4-FFF2-40B4-BE49-F238E27FC236}">
                <a16:creationId xmlns:a16="http://schemas.microsoft.com/office/drawing/2014/main" id="{C809FD58-8863-6167-B382-1097BF53660D}"/>
              </a:ext>
            </a:extLst>
          </p:cNvPr>
          <p:cNvCxnSpPr>
            <a:cxnSpLocks/>
            <a:stCxn id="7" idx="2"/>
          </p:cNvCxnSpPr>
          <p:nvPr/>
        </p:nvCxnSpPr>
        <p:spPr>
          <a:xfrm flipH="1">
            <a:off x="2304140" y="3218211"/>
            <a:ext cx="7600948" cy="13783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02AD63C-2F2D-894A-B13E-7EA3606CB2E7}"/>
              </a:ext>
            </a:extLst>
          </p:cNvPr>
          <p:cNvPicPr>
            <a:picLocks noChangeAspect="1"/>
          </p:cNvPicPr>
          <p:nvPr/>
        </p:nvPicPr>
        <p:blipFill>
          <a:blip r:embed="rId5"/>
          <a:stretch>
            <a:fillRect/>
          </a:stretch>
        </p:blipFill>
        <p:spPr>
          <a:xfrm>
            <a:off x="4845050" y="4798821"/>
            <a:ext cx="2921422" cy="1718483"/>
          </a:xfrm>
          <a:prstGeom prst="rect">
            <a:avLst/>
          </a:prstGeom>
        </p:spPr>
      </p:pic>
      <p:pic>
        <p:nvPicPr>
          <p:cNvPr id="4" name="Picture 3">
            <a:extLst>
              <a:ext uri="{FF2B5EF4-FFF2-40B4-BE49-F238E27FC236}">
                <a16:creationId xmlns:a16="http://schemas.microsoft.com/office/drawing/2014/main" id="{FE08DB6E-7FC4-CA86-4CA0-CCAD3780E010}"/>
              </a:ext>
            </a:extLst>
          </p:cNvPr>
          <p:cNvPicPr>
            <a:picLocks noChangeAspect="1"/>
          </p:cNvPicPr>
          <p:nvPr/>
        </p:nvPicPr>
        <p:blipFill>
          <a:blip r:embed="rId6"/>
          <a:stretch>
            <a:fillRect/>
          </a:stretch>
        </p:blipFill>
        <p:spPr>
          <a:xfrm>
            <a:off x="178209" y="4660257"/>
            <a:ext cx="3974259" cy="2072386"/>
          </a:xfrm>
          <a:prstGeom prst="rect">
            <a:avLst/>
          </a:prstGeom>
        </p:spPr>
      </p:pic>
    </p:spTree>
    <p:extLst>
      <p:ext uri="{BB962C8B-B14F-4D97-AF65-F5344CB8AC3E}">
        <p14:creationId xmlns:p14="http://schemas.microsoft.com/office/powerpoint/2010/main" val="19272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1FBE-9D8B-46AA-B4FC-EEFEFBFF1E8C}"/>
              </a:ext>
            </a:extLst>
          </p:cNvPr>
          <p:cNvSpPr>
            <a:spLocks noGrp="1"/>
          </p:cNvSpPr>
          <p:nvPr>
            <p:ph type="title"/>
          </p:nvPr>
        </p:nvSpPr>
        <p:spPr/>
        <p:txBody>
          <a:bodyPr/>
          <a:lstStyle/>
          <a:p>
            <a:pPr algn="ctr"/>
            <a:r>
              <a:rPr lang="en-US" dirty="0"/>
              <a:t>Other PCR’s</a:t>
            </a:r>
          </a:p>
        </p:txBody>
      </p:sp>
      <p:sp>
        <p:nvSpPr>
          <p:cNvPr id="3" name="Content Placeholder 2">
            <a:extLst>
              <a:ext uri="{FF2B5EF4-FFF2-40B4-BE49-F238E27FC236}">
                <a16:creationId xmlns:a16="http://schemas.microsoft.com/office/drawing/2014/main" id="{DBBEC49D-D1E4-42A9-A05E-9231B51E9A89}"/>
              </a:ext>
            </a:extLst>
          </p:cNvPr>
          <p:cNvSpPr>
            <a:spLocks noGrp="1"/>
          </p:cNvSpPr>
          <p:nvPr>
            <p:ph idx="1"/>
          </p:nvPr>
        </p:nvSpPr>
        <p:spPr>
          <a:xfrm>
            <a:off x="996785" y="1837982"/>
            <a:ext cx="9405564" cy="4351338"/>
          </a:xfrm>
        </p:spPr>
        <p:txBody>
          <a:bodyPr/>
          <a:lstStyle/>
          <a:p>
            <a:r>
              <a:rPr lang="en-US" dirty="0">
                <a:latin typeface="Arial" panose="020B0604020202020204" pitchFamily="34" charset="0"/>
                <a:cs typeface="Arial" panose="020B0604020202020204" pitchFamily="34" charset="0"/>
              </a:rPr>
              <a:t>Asphalt -  Just completed. Will be Valid through 2027</a:t>
            </a:r>
          </a:p>
          <a:p>
            <a:r>
              <a:rPr lang="en-US" dirty="0">
                <a:latin typeface="Arial" panose="020B0604020202020204" pitchFamily="34" charset="0"/>
                <a:cs typeface="Arial" panose="020B0604020202020204" pitchFamily="34" charset="0"/>
              </a:rPr>
              <a:t>Concrete PCR – Valid through Feb 22, 2024</a:t>
            </a:r>
          </a:p>
          <a:p>
            <a:r>
              <a:rPr lang="en-US" dirty="0">
                <a:latin typeface="Arial" panose="020B0604020202020204" pitchFamily="34" charset="0"/>
                <a:cs typeface="Arial" panose="020B0604020202020204" pitchFamily="34" charset="0"/>
              </a:rPr>
              <a:t>Cement PCR -  Valid through March 31, 2025</a:t>
            </a:r>
          </a:p>
          <a:p>
            <a:r>
              <a:rPr lang="en-US" dirty="0">
                <a:latin typeface="Arial" panose="020B0604020202020204" pitchFamily="34" charset="0"/>
                <a:cs typeface="Arial" panose="020B0604020202020204" pitchFamily="34" charset="0"/>
              </a:rPr>
              <a:t>Aggregates PCR – Final ~ 2023</a:t>
            </a:r>
          </a:p>
        </p:txBody>
      </p:sp>
      <p:sp>
        <p:nvSpPr>
          <p:cNvPr id="4" name="Slide Number Placeholder 3">
            <a:extLst>
              <a:ext uri="{FF2B5EF4-FFF2-40B4-BE49-F238E27FC236}">
                <a16:creationId xmlns:a16="http://schemas.microsoft.com/office/drawing/2014/main" id="{B18F9FC8-0648-4AB0-A71B-2C0D880CA84B}"/>
              </a:ext>
            </a:extLst>
          </p:cNvPr>
          <p:cNvSpPr>
            <a:spLocks noGrp="1"/>
          </p:cNvSpPr>
          <p:nvPr>
            <p:ph type="sldNum" sz="quarter" idx="12"/>
          </p:nvPr>
        </p:nvSpPr>
        <p:spPr/>
        <p:txBody>
          <a:bodyPr/>
          <a:lstStyle/>
          <a:p>
            <a:pPr>
              <a:defRPr/>
            </a:pPr>
            <a:fld id="{E322EF9B-694E-463D-8D69-3BB7377EEF1A}" type="slidenum">
              <a:rPr lang="en-US" smtClean="0"/>
              <a:pPr>
                <a:defRPr/>
              </a:pPr>
              <a:t>31</a:t>
            </a:fld>
            <a:endParaRPr lang="en-US" dirty="0"/>
          </a:p>
        </p:txBody>
      </p:sp>
    </p:spTree>
    <p:extLst>
      <p:ext uri="{BB962C8B-B14F-4D97-AF65-F5344CB8AC3E}">
        <p14:creationId xmlns:p14="http://schemas.microsoft.com/office/powerpoint/2010/main" val="4259270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a:extLst>
              <a:ext uri="{FF2B5EF4-FFF2-40B4-BE49-F238E27FC236}">
                <a16:creationId xmlns:a16="http://schemas.microsoft.com/office/drawing/2014/main" id="{ACEEB1D8-D0EE-C1E3-ED56-41D074076EF6}"/>
              </a:ext>
            </a:extLst>
          </p:cNvPr>
          <p:cNvCxnSpPr>
            <a:cxnSpLocks/>
          </p:cNvCxnSpPr>
          <p:nvPr/>
        </p:nvCxnSpPr>
        <p:spPr>
          <a:xfrm flipH="1">
            <a:off x="4689108" y="2270996"/>
            <a:ext cx="818589" cy="141724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474F3B3E-FBA3-F2BA-5517-AFE444861AD1}"/>
              </a:ext>
            </a:extLst>
          </p:cNvPr>
          <p:cNvSpPr>
            <a:spLocks noGrp="1"/>
          </p:cNvSpPr>
          <p:nvPr>
            <p:ph type="title"/>
          </p:nvPr>
        </p:nvSpPr>
        <p:spPr/>
        <p:txBody>
          <a:bodyPr/>
          <a:lstStyle/>
          <a:p>
            <a:pPr algn="ctr"/>
            <a:r>
              <a:rPr lang="en-US" b="1" dirty="0"/>
              <a:t>The EPD Ecosystem</a:t>
            </a:r>
          </a:p>
        </p:txBody>
      </p:sp>
      <p:cxnSp>
        <p:nvCxnSpPr>
          <p:cNvPr id="7" name="Straight Arrow Connector 6">
            <a:extLst>
              <a:ext uri="{FF2B5EF4-FFF2-40B4-BE49-F238E27FC236}">
                <a16:creationId xmlns:a16="http://schemas.microsoft.com/office/drawing/2014/main" id="{14E7A4B6-1035-9670-09FE-7B8D325C1049}"/>
              </a:ext>
            </a:extLst>
          </p:cNvPr>
          <p:cNvCxnSpPr>
            <a:cxnSpLocks/>
          </p:cNvCxnSpPr>
          <p:nvPr/>
        </p:nvCxnSpPr>
        <p:spPr>
          <a:xfrm>
            <a:off x="9553250" y="2407268"/>
            <a:ext cx="0" cy="1623125"/>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23DCADF-8124-E88A-1C60-6A7C64943F3C}"/>
              </a:ext>
            </a:extLst>
          </p:cNvPr>
          <p:cNvCxnSpPr>
            <a:cxnSpLocks/>
          </p:cNvCxnSpPr>
          <p:nvPr/>
        </p:nvCxnSpPr>
        <p:spPr>
          <a:xfrm flipH="1" flipV="1">
            <a:off x="8418310" y="3575272"/>
            <a:ext cx="672799" cy="474679"/>
          </a:xfrm>
          <a:prstGeom prst="straightConnector1">
            <a:avLst/>
          </a:prstGeom>
          <a:ln w="57150">
            <a:solidFill>
              <a:schemeClr val="accent6">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385F319-3B8F-9715-1CAA-277F139607D4}"/>
              </a:ext>
            </a:extLst>
          </p:cNvPr>
          <p:cNvCxnSpPr>
            <a:cxnSpLocks/>
          </p:cNvCxnSpPr>
          <p:nvPr/>
        </p:nvCxnSpPr>
        <p:spPr>
          <a:xfrm>
            <a:off x="3119215" y="2971397"/>
            <a:ext cx="700838" cy="80280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F255785-05E9-D80D-96D8-7D80F9DD160E}"/>
              </a:ext>
            </a:extLst>
          </p:cNvPr>
          <p:cNvCxnSpPr>
            <a:cxnSpLocks/>
            <a:stCxn id="12" idx="1"/>
          </p:cNvCxnSpPr>
          <p:nvPr/>
        </p:nvCxnSpPr>
        <p:spPr>
          <a:xfrm flipH="1">
            <a:off x="4921362" y="3375217"/>
            <a:ext cx="1451722" cy="59611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Can 15">
            <a:extLst>
              <a:ext uri="{FF2B5EF4-FFF2-40B4-BE49-F238E27FC236}">
                <a16:creationId xmlns:a16="http://schemas.microsoft.com/office/drawing/2014/main" id="{01656C3D-FEAF-95BC-7FCE-87019C245F7C}"/>
              </a:ext>
            </a:extLst>
          </p:cNvPr>
          <p:cNvSpPr/>
          <p:nvPr/>
        </p:nvSpPr>
        <p:spPr>
          <a:xfrm>
            <a:off x="3820053" y="3661406"/>
            <a:ext cx="1101309" cy="1252998"/>
          </a:xfrm>
          <a:prstGeom prst="can">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DOT</a:t>
            </a:r>
          </a:p>
          <a:p>
            <a:pPr algn="ctr"/>
            <a:r>
              <a:rPr lang="en-US" dirty="0"/>
              <a:t>Database</a:t>
            </a:r>
          </a:p>
        </p:txBody>
      </p:sp>
      <p:cxnSp>
        <p:nvCxnSpPr>
          <p:cNvPr id="17" name="Straight Arrow Connector 16">
            <a:extLst>
              <a:ext uri="{FF2B5EF4-FFF2-40B4-BE49-F238E27FC236}">
                <a16:creationId xmlns:a16="http://schemas.microsoft.com/office/drawing/2014/main" id="{9D47A6F5-745B-C8E8-E820-82E5F23FC48B}"/>
              </a:ext>
            </a:extLst>
          </p:cNvPr>
          <p:cNvCxnSpPr>
            <a:cxnSpLocks/>
            <a:stCxn id="14" idx="2"/>
          </p:cNvCxnSpPr>
          <p:nvPr/>
        </p:nvCxnSpPr>
        <p:spPr>
          <a:xfrm>
            <a:off x="2635348" y="2236498"/>
            <a:ext cx="0" cy="4765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5C3D0A-6584-A720-E124-4B52CB89C9A5}"/>
              </a:ext>
            </a:extLst>
          </p:cNvPr>
          <p:cNvCxnSpPr>
            <a:cxnSpLocks/>
          </p:cNvCxnSpPr>
          <p:nvPr/>
        </p:nvCxnSpPr>
        <p:spPr>
          <a:xfrm flipH="1">
            <a:off x="3950492" y="2161420"/>
            <a:ext cx="970870" cy="5652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6E6354-85BE-DE8D-71AE-EB56DA8B7C42}"/>
              </a:ext>
            </a:extLst>
          </p:cNvPr>
          <p:cNvCxnSpPr>
            <a:cxnSpLocks/>
          </p:cNvCxnSpPr>
          <p:nvPr/>
        </p:nvCxnSpPr>
        <p:spPr>
          <a:xfrm>
            <a:off x="6279372" y="2287822"/>
            <a:ext cx="1084545" cy="887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149C54A-B2D5-CBF1-D0DB-8F088ACF54BD}"/>
              </a:ext>
            </a:extLst>
          </p:cNvPr>
          <p:cNvCxnSpPr>
            <a:cxnSpLocks/>
          </p:cNvCxnSpPr>
          <p:nvPr/>
        </p:nvCxnSpPr>
        <p:spPr>
          <a:xfrm flipH="1">
            <a:off x="8405140" y="2407268"/>
            <a:ext cx="309892" cy="8003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an 21">
            <a:extLst>
              <a:ext uri="{FF2B5EF4-FFF2-40B4-BE49-F238E27FC236}">
                <a16:creationId xmlns:a16="http://schemas.microsoft.com/office/drawing/2014/main" id="{D1066537-4866-464A-0BB2-E2CA38B1992C}"/>
              </a:ext>
            </a:extLst>
          </p:cNvPr>
          <p:cNvSpPr/>
          <p:nvPr/>
        </p:nvSpPr>
        <p:spPr>
          <a:xfrm>
            <a:off x="6521035" y="4760123"/>
            <a:ext cx="1206389" cy="1252998"/>
          </a:xfrm>
          <a:prstGeom prst="can">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a:t>
            </a:r>
          </a:p>
          <a:p>
            <a:pPr algn="ctr"/>
            <a:r>
              <a:rPr lang="en-US" dirty="0" err="1"/>
              <a:t>Mgmt</a:t>
            </a:r>
            <a:endParaRPr lang="en-US" dirty="0"/>
          </a:p>
          <a:p>
            <a:pPr algn="ctr"/>
            <a:r>
              <a:rPr lang="en-US" dirty="0"/>
              <a:t>Software</a:t>
            </a:r>
          </a:p>
        </p:txBody>
      </p:sp>
      <p:cxnSp>
        <p:nvCxnSpPr>
          <p:cNvPr id="23" name="Straight Arrow Connector 22">
            <a:extLst>
              <a:ext uri="{FF2B5EF4-FFF2-40B4-BE49-F238E27FC236}">
                <a16:creationId xmlns:a16="http://schemas.microsoft.com/office/drawing/2014/main" id="{EB890D3F-3587-D468-078A-651203D4DA62}"/>
              </a:ext>
            </a:extLst>
          </p:cNvPr>
          <p:cNvCxnSpPr>
            <a:cxnSpLocks/>
            <a:endCxn id="22" idx="2"/>
          </p:cNvCxnSpPr>
          <p:nvPr/>
        </p:nvCxnSpPr>
        <p:spPr>
          <a:xfrm>
            <a:off x="4846820" y="4623002"/>
            <a:ext cx="1674215" cy="763620"/>
          </a:xfrm>
          <a:prstGeom prst="straightConnector1">
            <a:avLst/>
          </a:prstGeom>
          <a:ln w="5715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6B487F-ACFD-452B-EDAC-57EF5C237442}"/>
              </a:ext>
            </a:extLst>
          </p:cNvPr>
          <p:cNvCxnSpPr>
            <a:cxnSpLocks/>
            <a:endCxn id="22" idx="4"/>
          </p:cNvCxnSpPr>
          <p:nvPr/>
        </p:nvCxnSpPr>
        <p:spPr>
          <a:xfrm flipH="1">
            <a:off x="7727424" y="5045573"/>
            <a:ext cx="1381773" cy="341049"/>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51C8666-328A-5809-639C-C87F702AD51B}"/>
              </a:ext>
            </a:extLst>
          </p:cNvPr>
          <p:cNvSpPr/>
          <p:nvPr/>
        </p:nvSpPr>
        <p:spPr>
          <a:xfrm>
            <a:off x="3328119" y="5461768"/>
            <a:ext cx="2085174" cy="828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Procurement Decisions</a:t>
            </a:r>
          </a:p>
        </p:txBody>
      </p:sp>
      <p:sp>
        <p:nvSpPr>
          <p:cNvPr id="90" name="Down Arrow 89">
            <a:extLst>
              <a:ext uri="{FF2B5EF4-FFF2-40B4-BE49-F238E27FC236}">
                <a16:creationId xmlns:a16="http://schemas.microsoft.com/office/drawing/2014/main" id="{AA3F5CAB-AD0F-A965-8F8B-C2A902A6F480}"/>
              </a:ext>
            </a:extLst>
          </p:cNvPr>
          <p:cNvSpPr/>
          <p:nvPr/>
        </p:nvSpPr>
        <p:spPr>
          <a:xfrm>
            <a:off x="3969054" y="4989550"/>
            <a:ext cx="803305" cy="4220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4040A3-7D46-4F02-6890-3BC952A7DE99}"/>
              </a:ext>
            </a:extLst>
          </p:cNvPr>
          <p:cNvSpPr txBox="1"/>
          <p:nvPr/>
        </p:nvSpPr>
        <p:spPr>
          <a:xfrm>
            <a:off x="4874449" y="1912609"/>
            <a:ext cx="1844351" cy="400110"/>
          </a:xfrm>
          <a:prstGeom prst="rect">
            <a:avLst/>
          </a:prstGeom>
          <a:solidFill>
            <a:schemeClr val="bg1"/>
          </a:solidFill>
          <a:ln>
            <a:solidFill>
              <a:schemeClr val="bg2">
                <a:lumMod val="10000"/>
              </a:schemeClr>
            </a:solidFill>
          </a:ln>
        </p:spPr>
        <p:txBody>
          <a:bodyPr wrap="none" rtlCol="0">
            <a:spAutoFit/>
          </a:bodyPr>
          <a:lstStyle/>
          <a:p>
            <a:pPr algn="ctr"/>
            <a:r>
              <a:rPr lang="en-US" sz="2000" b="1" dirty="0">
                <a:solidFill>
                  <a:schemeClr val="bg2">
                    <a:lumMod val="25000"/>
                  </a:schemeClr>
                </a:solidFill>
              </a:rPr>
              <a:t>Aggregate EPDs</a:t>
            </a:r>
          </a:p>
        </p:txBody>
      </p:sp>
      <p:sp>
        <p:nvSpPr>
          <p:cNvPr id="12" name="TextBox 11">
            <a:extLst>
              <a:ext uri="{FF2B5EF4-FFF2-40B4-BE49-F238E27FC236}">
                <a16:creationId xmlns:a16="http://schemas.microsoft.com/office/drawing/2014/main" id="{B05C767A-D207-2F89-7C2B-401CBE38D0E3}"/>
              </a:ext>
            </a:extLst>
          </p:cNvPr>
          <p:cNvSpPr txBox="1"/>
          <p:nvPr/>
        </p:nvSpPr>
        <p:spPr>
          <a:xfrm>
            <a:off x="6373084" y="3175162"/>
            <a:ext cx="2182265" cy="400110"/>
          </a:xfrm>
          <a:prstGeom prst="rect">
            <a:avLst/>
          </a:prstGeom>
          <a:solidFill>
            <a:schemeClr val="bg1"/>
          </a:solidFill>
          <a:ln>
            <a:solidFill>
              <a:schemeClr val="bg2">
                <a:lumMod val="10000"/>
              </a:schemeClr>
            </a:solidFill>
          </a:ln>
        </p:spPr>
        <p:txBody>
          <a:bodyPr wrap="none" rtlCol="0">
            <a:spAutoFit/>
          </a:bodyPr>
          <a:lstStyle/>
          <a:p>
            <a:pPr algn="ctr"/>
            <a:r>
              <a:rPr lang="en-US" sz="2000" b="1" dirty="0">
                <a:solidFill>
                  <a:schemeClr val="bg2">
                    <a:lumMod val="25000"/>
                  </a:schemeClr>
                </a:solidFill>
              </a:rPr>
              <a:t>Concrete Mix EPDs</a:t>
            </a:r>
          </a:p>
        </p:txBody>
      </p:sp>
      <p:sp>
        <p:nvSpPr>
          <p:cNvPr id="13" name="TextBox 12">
            <a:extLst>
              <a:ext uri="{FF2B5EF4-FFF2-40B4-BE49-F238E27FC236}">
                <a16:creationId xmlns:a16="http://schemas.microsoft.com/office/drawing/2014/main" id="{DC0AEE21-3284-B846-74E3-EC27CF611DAC}"/>
              </a:ext>
            </a:extLst>
          </p:cNvPr>
          <p:cNvSpPr txBox="1"/>
          <p:nvPr/>
        </p:nvSpPr>
        <p:spPr>
          <a:xfrm>
            <a:off x="1910622" y="2713037"/>
            <a:ext cx="2042547" cy="400110"/>
          </a:xfrm>
          <a:prstGeom prst="rect">
            <a:avLst/>
          </a:prstGeom>
          <a:solidFill>
            <a:schemeClr val="bg1"/>
          </a:solidFill>
          <a:ln>
            <a:solidFill>
              <a:schemeClr val="bg2">
                <a:lumMod val="10000"/>
              </a:schemeClr>
            </a:solidFill>
          </a:ln>
        </p:spPr>
        <p:txBody>
          <a:bodyPr wrap="none" rtlCol="0">
            <a:spAutoFit/>
          </a:bodyPr>
          <a:lstStyle/>
          <a:p>
            <a:pPr algn="ctr"/>
            <a:r>
              <a:rPr lang="en-US" sz="2000" b="1" dirty="0">
                <a:solidFill>
                  <a:schemeClr val="bg2">
                    <a:lumMod val="25000"/>
                  </a:schemeClr>
                </a:solidFill>
              </a:rPr>
              <a:t>Asphalt Mix EPDs</a:t>
            </a:r>
          </a:p>
        </p:txBody>
      </p:sp>
      <p:sp>
        <p:nvSpPr>
          <p:cNvPr id="14" name="TextBox 13">
            <a:extLst>
              <a:ext uri="{FF2B5EF4-FFF2-40B4-BE49-F238E27FC236}">
                <a16:creationId xmlns:a16="http://schemas.microsoft.com/office/drawing/2014/main" id="{E1EB1A98-9DFB-DE8D-F7C1-68C70914E50B}"/>
              </a:ext>
            </a:extLst>
          </p:cNvPr>
          <p:cNvSpPr txBox="1"/>
          <p:nvPr/>
        </p:nvSpPr>
        <p:spPr>
          <a:xfrm>
            <a:off x="1899409" y="1836388"/>
            <a:ext cx="1471878" cy="400110"/>
          </a:xfrm>
          <a:prstGeom prst="rect">
            <a:avLst/>
          </a:prstGeom>
          <a:solidFill>
            <a:schemeClr val="bg1"/>
          </a:solidFill>
          <a:ln>
            <a:solidFill>
              <a:schemeClr val="bg2">
                <a:lumMod val="10000"/>
              </a:schemeClr>
            </a:solidFill>
          </a:ln>
        </p:spPr>
        <p:txBody>
          <a:bodyPr wrap="none" rtlCol="0">
            <a:spAutoFit/>
          </a:bodyPr>
          <a:lstStyle/>
          <a:p>
            <a:pPr algn="ctr"/>
            <a:r>
              <a:rPr lang="en-US" sz="2000" b="1" dirty="0">
                <a:solidFill>
                  <a:schemeClr val="bg2">
                    <a:lumMod val="25000"/>
                  </a:schemeClr>
                </a:solidFill>
              </a:rPr>
              <a:t>Binder EPDs</a:t>
            </a:r>
          </a:p>
        </p:txBody>
      </p:sp>
      <p:sp>
        <p:nvSpPr>
          <p:cNvPr id="15" name="TextBox 14">
            <a:extLst>
              <a:ext uri="{FF2B5EF4-FFF2-40B4-BE49-F238E27FC236}">
                <a16:creationId xmlns:a16="http://schemas.microsoft.com/office/drawing/2014/main" id="{E1D4DCE4-4DB3-6675-FFD5-FE35417F4D77}"/>
              </a:ext>
            </a:extLst>
          </p:cNvPr>
          <p:cNvSpPr txBox="1"/>
          <p:nvPr/>
        </p:nvSpPr>
        <p:spPr>
          <a:xfrm>
            <a:off x="8445612" y="1988551"/>
            <a:ext cx="1596143" cy="400110"/>
          </a:xfrm>
          <a:prstGeom prst="rect">
            <a:avLst/>
          </a:prstGeom>
          <a:solidFill>
            <a:schemeClr val="bg1"/>
          </a:solidFill>
          <a:ln>
            <a:solidFill>
              <a:schemeClr val="bg2">
                <a:lumMod val="10000"/>
              </a:schemeClr>
            </a:solidFill>
          </a:ln>
        </p:spPr>
        <p:txBody>
          <a:bodyPr wrap="none" rtlCol="0">
            <a:spAutoFit/>
          </a:bodyPr>
          <a:lstStyle/>
          <a:p>
            <a:pPr algn="ctr"/>
            <a:r>
              <a:rPr lang="en-US" sz="2000" b="1" dirty="0">
                <a:solidFill>
                  <a:schemeClr val="bg2">
                    <a:lumMod val="25000"/>
                  </a:schemeClr>
                </a:solidFill>
              </a:rPr>
              <a:t>Cement EPDs</a:t>
            </a:r>
          </a:p>
        </p:txBody>
      </p:sp>
      <p:sp>
        <p:nvSpPr>
          <p:cNvPr id="21" name="Can 20">
            <a:extLst>
              <a:ext uri="{FF2B5EF4-FFF2-40B4-BE49-F238E27FC236}">
                <a16:creationId xmlns:a16="http://schemas.microsoft.com/office/drawing/2014/main" id="{C8D0A067-D430-BE52-DA2D-84A012A3E20D}"/>
              </a:ext>
            </a:extLst>
          </p:cNvPr>
          <p:cNvSpPr/>
          <p:nvPr/>
        </p:nvSpPr>
        <p:spPr>
          <a:xfrm>
            <a:off x="8739767" y="4030393"/>
            <a:ext cx="1182709" cy="1252998"/>
          </a:xfrm>
          <a:prstGeom prst="can">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r>
              <a:rPr lang="en-US" baseline="30000" dirty="0">
                <a:solidFill>
                  <a:schemeClr val="bg1"/>
                </a:solidFill>
              </a:rPr>
              <a:t>rd</a:t>
            </a:r>
            <a:r>
              <a:rPr lang="en-US" dirty="0">
                <a:solidFill>
                  <a:schemeClr val="bg1"/>
                </a:solidFill>
              </a:rPr>
              <a:t> Party</a:t>
            </a:r>
          </a:p>
          <a:p>
            <a:pPr algn="ctr"/>
            <a:r>
              <a:rPr lang="en-US" dirty="0">
                <a:solidFill>
                  <a:schemeClr val="bg1"/>
                </a:solidFill>
              </a:rPr>
              <a:t>Databases</a:t>
            </a:r>
          </a:p>
        </p:txBody>
      </p:sp>
    </p:spTree>
    <p:extLst>
      <p:ext uri="{BB962C8B-B14F-4D97-AF65-F5344CB8AC3E}">
        <p14:creationId xmlns:p14="http://schemas.microsoft.com/office/powerpoint/2010/main" val="415136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89" grpId="0" animBg="1"/>
      <p:bldP spid="90" grpId="0" animBg="1"/>
      <p:bldP spid="12" grpId="0" animBg="1"/>
      <p:bldP spid="13"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465F-9D86-003E-B08A-AAAC9AFF9BFA}"/>
              </a:ext>
            </a:extLst>
          </p:cNvPr>
          <p:cNvSpPr>
            <a:spLocks noGrp="1"/>
          </p:cNvSpPr>
          <p:nvPr>
            <p:ph type="title"/>
          </p:nvPr>
        </p:nvSpPr>
        <p:spPr/>
        <p:txBody>
          <a:bodyPr/>
          <a:lstStyle/>
          <a:p>
            <a:pPr algn="ctr"/>
            <a:r>
              <a:rPr lang="en-US" b="1" dirty="0"/>
              <a:t>EPDs for Construction Aggregates</a:t>
            </a:r>
          </a:p>
        </p:txBody>
      </p:sp>
      <p:sp>
        <p:nvSpPr>
          <p:cNvPr id="7" name="TextBox 6">
            <a:extLst>
              <a:ext uri="{FF2B5EF4-FFF2-40B4-BE49-F238E27FC236}">
                <a16:creationId xmlns:a16="http://schemas.microsoft.com/office/drawing/2014/main" id="{4780B5C0-AF43-EF36-8FA7-D6FA5B4869A0}"/>
              </a:ext>
            </a:extLst>
          </p:cNvPr>
          <p:cNvSpPr txBox="1"/>
          <p:nvPr/>
        </p:nvSpPr>
        <p:spPr>
          <a:xfrm>
            <a:off x="1346372" y="2782669"/>
            <a:ext cx="2161169" cy="523220"/>
          </a:xfrm>
          <a:prstGeom prst="rect">
            <a:avLst/>
          </a:prstGeom>
          <a:noFill/>
        </p:spPr>
        <p:txBody>
          <a:bodyPr wrap="none" rtlCol="0">
            <a:spAutoFit/>
          </a:bodyPr>
          <a:lstStyle/>
          <a:p>
            <a:r>
              <a:rPr lang="en-US" sz="2800" i="1" dirty="0"/>
              <a:t>Coming soon:</a:t>
            </a:r>
          </a:p>
        </p:txBody>
      </p:sp>
      <p:pic>
        <p:nvPicPr>
          <p:cNvPr id="11" name="Picture 10">
            <a:extLst>
              <a:ext uri="{FF2B5EF4-FFF2-40B4-BE49-F238E27FC236}">
                <a16:creationId xmlns:a16="http://schemas.microsoft.com/office/drawing/2014/main" id="{F4279995-9C98-2D87-92F7-B4B47413E783}"/>
              </a:ext>
            </a:extLst>
          </p:cNvPr>
          <p:cNvPicPr>
            <a:picLocks noChangeAspect="1"/>
          </p:cNvPicPr>
          <p:nvPr/>
        </p:nvPicPr>
        <p:blipFill>
          <a:blip r:embed="rId2"/>
          <a:stretch>
            <a:fillRect/>
          </a:stretch>
        </p:blipFill>
        <p:spPr>
          <a:xfrm>
            <a:off x="4541551" y="2319336"/>
            <a:ext cx="4683162" cy="3024542"/>
          </a:xfrm>
          <a:prstGeom prst="rect">
            <a:avLst/>
          </a:prstGeom>
        </p:spPr>
      </p:pic>
    </p:spTree>
    <p:extLst>
      <p:ext uri="{BB962C8B-B14F-4D97-AF65-F5344CB8AC3E}">
        <p14:creationId xmlns:p14="http://schemas.microsoft.com/office/powerpoint/2010/main" val="371350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9F81-109F-9B97-030E-D41A8FBF7834}"/>
              </a:ext>
            </a:extLst>
          </p:cNvPr>
          <p:cNvSpPr>
            <a:spLocks noGrp="1"/>
          </p:cNvSpPr>
          <p:nvPr>
            <p:ph type="title"/>
          </p:nvPr>
        </p:nvSpPr>
        <p:spPr>
          <a:xfrm>
            <a:off x="1097280" y="286604"/>
            <a:ext cx="10058400" cy="1240272"/>
          </a:xfrm>
        </p:spPr>
        <p:txBody>
          <a:bodyPr>
            <a:normAutofit/>
          </a:bodyPr>
          <a:lstStyle/>
          <a:p>
            <a:r>
              <a:rPr lang="en-US" b="1" dirty="0"/>
              <a:t>		       What is                 ?</a:t>
            </a:r>
            <a:endParaRPr lang="en-US" dirty="0"/>
          </a:p>
        </p:txBody>
      </p:sp>
      <p:sp>
        <p:nvSpPr>
          <p:cNvPr id="3" name="Content Placeholder 2">
            <a:extLst>
              <a:ext uri="{FF2B5EF4-FFF2-40B4-BE49-F238E27FC236}">
                <a16:creationId xmlns:a16="http://schemas.microsoft.com/office/drawing/2014/main" id="{123B9FBD-B258-ADC5-F238-5DB4A74C212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Facility-specific EPDs</a:t>
            </a:r>
          </a:p>
          <a:p>
            <a:r>
              <a:rPr lang="en-US" dirty="0">
                <a:latin typeface="Arial" panose="020B0604020202020204" pitchFamily="34" charset="0"/>
                <a:cs typeface="Arial" panose="020B0604020202020204" pitchFamily="34" charset="0"/>
              </a:rPr>
              <a:t>Preferential pricing for NSSGA Members</a:t>
            </a:r>
          </a:p>
          <a:p>
            <a:r>
              <a:rPr lang="en-US" dirty="0">
                <a:latin typeface="Arial" panose="020B0604020202020204" pitchFamily="34" charset="0"/>
                <a:cs typeface="Arial" panose="020B0604020202020204" pitchFamily="34" charset="0"/>
              </a:rPr>
              <a:t>Streamlined data entry</a:t>
            </a:r>
          </a:p>
          <a:p>
            <a:r>
              <a:rPr lang="en-US" dirty="0">
                <a:latin typeface="Arial" panose="020B0604020202020204" pitchFamily="34" charset="0"/>
                <a:cs typeface="Arial" panose="020B0604020202020204" pitchFamily="34" charset="0"/>
              </a:rPr>
              <a:t>Fast verification</a:t>
            </a:r>
          </a:p>
          <a:p>
            <a:r>
              <a:rPr lang="en-US" dirty="0">
                <a:latin typeface="Arial" panose="020B0604020202020204" pitchFamily="34" charset="0"/>
                <a:cs typeface="Arial" panose="020B0604020202020204" pitchFamily="34" charset="0"/>
              </a:rPr>
              <a:t>Traditional and digital EPDs</a:t>
            </a:r>
          </a:p>
        </p:txBody>
      </p:sp>
      <p:pic>
        <p:nvPicPr>
          <p:cNvPr id="4" name="Picture 3">
            <a:extLst>
              <a:ext uri="{FF2B5EF4-FFF2-40B4-BE49-F238E27FC236}">
                <a16:creationId xmlns:a16="http://schemas.microsoft.com/office/drawing/2014/main" id="{57D2BF60-FB60-7E99-2ADF-DF8CB7C73513}"/>
              </a:ext>
            </a:extLst>
          </p:cNvPr>
          <p:cNvPicPr>
            <a:picLocks noChangeAspect="1"/>
          </p:cNvPicPr>
          <p:nvPr/>
        </p:nvPicPr>
        <p:blipFill>
          <a:blip r:embed="rId2"/>
          <a:stretch>
            <a:fillRect/>
          </a:stretch>
        </p:blipFill>
        <p:spPr>
          <a:xfrm>
            <a:off x="5755544" y="457282"/>
            <a:ext cx="2145535" cy="1240272"/>
          </a:xfrm>
          <a:prstGeom prst="rect">
            <a:avLst/>
          </a:prstGeom>
        </p:spPr>
      </p:pic>
    </p:spTree>
    <p:extLst>
      <p:ext uri="{BB962C8B-B14F-4D97-AF65-F5344CB8AC3E}">
        <p14:creationId xmlns:p14="http://schemas.microsoft.com/office/powerpoint/2010/main" val="2554926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7EBB-2609-B056-F0FB-DB2183CCC00B}"/>
              </a:ext>
            </a:extLst>
          </p:cNvPr>
          <p:cNvSpPr>
            <a:spLocks noGrp="1"/>
          </p:cNvSpPr>
          <p:nvPr>
            <p:ph type="title"/>
          </p:nvPr>
        </p:nvSpPr>
        <p:spPr/>
        <p:txBody>
          <a:bodyPr/>
          <a:lstStyle/>
          <a:p>
            <a:pPr algn="ctr"/>
            <a:r>
              <a:rPr lang="en-US" b="1" dirty="0"/>
              <a:t>What you need to know and provide?</a:t>
            </a:r>
          </a:p>
        </p:txBody>
      </p:sp>
      <p:sp>
        <p:nvSpPr>
          <p:cNvPr id="3" name="Content Placeholder 2">
            <a:extLst>
              <a:ext uri="{FF2B5EF4-FFF2-40B4-BE49-F238E27FC236}">
                <a16:creationId xmlns:a16="http://schemas.microsoft.com/office/drawing/2014/main" id="{6F5BBF9D-8AA0-907E-D6D9-DBBEB1ADD5DB}"/>
              </a:ext>
            </a:extLst>
          </p:cNvPr>
          <p:cNvSpPr>
            <a:spLocks noGrp="1"/>
          </p:cNvSpPr>
          <p:nvPr>
            <p:ph idx="1"/>
          </p:nvPr>
        </p:nvSpPr>
        <p:spPr/>
        <p:txBody>
          <a:bodyPr/>
          <a:lstStyle/>
          <a:p>
            <a:pPr>
              <a:buFont typeface="Arial" panose="020B0604020202020204" pitchFamily="34" charset="0"/>
              <a:buChar char="•"/>
            </a:pPr>
            <a:r>
              <a:rPr lang="en-US" dirty="0"/>
              <a:t>Plant type</a:t>
            </a:r>
          </a:p>
          <a:p>
            <a:pPr>
              <a:buFont typeface="Arial" panose="020B0604020202020204" pitchFamily="34" charset="0"/>
              <a:buChar char="•"/>
            </a:pPr>
            <a:r>
              <a:rPr lang="en-US" dirty="0"/>
              <a:t>Feedstock type or geology</a:t>
            </a:r>
          </a:p>
          <a:p>
            <a:pPr>
              <a:buFont typeface="Arial" panose="020B0604020202020204" pitchFamily="34" charset="0"/>
              <a:buChar char="•"/>
            </a:pPr>
            <a:r>
              <a:rPr lang="en-US" dirty="0"/>
              <a:t>Operation type (blasting, dredging, …)</a:t>
            </a:r>
          </a:p>
          <a:p>
            <a:pPr>
              <a:buFont typeface="Arial" panose="020B0604020202020204" pitchFamily="34" charset="0"/>
              <a:buChar char="•"/>
            </a:pPr>
            <a:r>
              <a:rPr lang="en-US" dirty="0"/>
              <a:t>Secondary processing/stockpiling locations</a:t>
            </a:r>
          </a:p>
          <a:p>
            <a:pPr>
              <a:buFont typeface="Arial" panose="020B0604020202020204" pitchFamily="34" charset="0"/>
              <a:buChar char="•"/>
            </a:pPr>
            <a:r>
              <a:rPr lang="en-US" dirty="0"/>
              <a:t>Grid energy use</a:t>
            </a:r>
          </a:p>
          <a:p>
            <a:pPr>
              <a:buFont typeface="Arial" panose="020B0604020202020204" pitchFamily="34" charset="0"/>
              <a:buChar char="•"/>
            </a:pPr>
            <a:r>
              <a:rPr lang="en-US" dirty="0"/>
              <a:t>Fuel use (diesel, natural gas, …)</a:t>
            </a:r>
          </a:p>
          <a:p>
            <a:pPr>
              <a:buFont typeface="Arial" panose="020B0604020202020204" pitchFamily="34" charset="0"/>
              <a:buChar char="•"/>
            </a:pPr>
            <a:r>
              <a:rPr lang="en-US" dirty="0"/>
              <a:t>Consumable inputs: flocculant, dust control</a:t>
            </a:r>
          </a:p>
          <a:p>
            <a:endParaRPr lang="en-US" dirty="0"/>
          </a:p>
          <a:p>
            <a:endParaRPr lang="en-US" dirty="0"/>
          </a:p>
        </p:txBody>
      </p:sp>
    </p:spTree>
    <p:extLst>
      <p:ext uri="{BB962C8B-B14F-4D97-AF65-F5344CB8AC3E}">
        <p14:creationId xmlns:p14="http://schemas.microsoft.com/office/powerpoint/2010/main" val="1381123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35DF-AE3D-E2A4-24AD-897A80A89F55}"/>
              </a:ext>
            </a:extLst>
          </p:cNvPr>
          <p:cNvSpPr>
            <a:spLocks noGrp="1"/>
          </p:cNvSpPr>
          <p:nvPr>
            <p:ph type="title"/>
          </p:nvPr>
        </p:nvSpPr>
        <p:spPr/>
        <p:txBody>
          <a:bodyPr/>
          <a:lstStyle/>
          <a:p>
            <a:pPr algn="ctr"/>
            <a:r>
              <a:rPr lang="en-US" b="1" dirty="0"/>
              <a:t>Overall &amp; Administrative Data</a:t>
            </a:r>
          </a:p>
        </p:txBody>
      </p:sp>
      <p:graphicFrame>
        <p:nvGraphicFramePr>
          <p:cNvPr id="7" name="Content Placeholder 6">
            <a:extLst>
              <a:ext uri="{FF2B5EF4-FFF2-40B4-BE49-F238E27FC236}">
                <a16:creationId xmlns:a16="http://schemas.microsoft.com/office/drawing/2014/main" id="{6266C89F-CA13-B082-87C8-022D7902CBF1}"/>
              </a:ext>
            </a:extLst>
          </p:cNvPr>
          <p:cNvGraphicFramePr>
            <a:graphicFrameLocks noGrp="1"/>
          </p:cNvGraphicFramePr>
          <p:nvPr>
            <p:ph idx="1"/>
            <p:extLst>
              <p:ext uri="{D42A27DB-BD31-4B8C-83A1-F6EECF244321}">
                <p14:modId xmlns:p14="http://schemas.microsoft.com/office/powerpoint/2010/main" val="845140485"/>
              </p:ext>
            </p:extLst>
          </p:nvPr>
        </p:nvGraphicFramePr>
        <p:xfrm>
          <a:off x="1181819" y="1917490"/>
          <a:ext cx="9973861" cy="4302154"/>
        </p:xfrm>
        <a:graphic>
          <a:graphicData uri="http://schemas.openxmlformats.org/drawingml/2006/table">
            <a:tbl>
              <a:tblPr>
                <a:tableStyleId>{5C22544A-7EE6-4342-B048-85BDC9FD1C3A}</a:tableStyleId>
              </a:tblPr>
              <a:tblGrid>
                <a:gridCol w="9973861">
                  <a:extLst>
                    <a:ext uri="{9D8B030D-6E8A-4147-A177-3AD203B41FA5}">
                      <a16:colId xmlns:a16="http://schemas.microsoft.com/office/drawing/2014/main" val="1103714242"/>
                    </a:ext>
                  </a:extLst>
                </a:gridCol>
              </a:tblGrid>
              <a:tr h="286810">
                <a:tc>
                  <a:txBody>
                    <a:bodyPr/>
                    <a:lstStyle/>
                    <a:p>
                      <a:pPr algn="l" fontAlgn="ctr"/>
                      <a:r>
                        <a:rPr lang="en-US" sz="1800" u="none" strike="noStrike">
                          <a:effectLst/>
                          <a:latin typeface="Arial" panose="020B0604020202020204" pitchFamily="34" charset="0"/>
                          <a:cs typeface="Arial" panose="020B0604020202020204" pitchFamily="34" charset="0"/>
                        </a:rPr>
                        <a:t>Data gathering period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9556556"/>
                  </a:ext>
                </a:extLst>
              </a:tr>
              <a:tr h="286810">
                <a:tc>
                  <a:txBody>
                    <a:bodyPr/>
                    <a:lstStyle/>
                    <a:p>
                      <a:pPr algn="l" fontAlgn="ctr"/>
                      <a:r>
                        <a:rPr lang="en-US" sz="1800" u="none" strike="noStrike" dirty="0">
                          <a:effectLst/>
                          <a:latin typeface="Arial" panose="020B0604020202020204" pitchFamily="34" charset="0"/>
                          <a:cs typeface="Arial" panose="020B0604020202020204" pitchFamily="34" charset="0"/>
                        </a:rPr>
                        <a:t>Total Annual Production in short tons (not sales)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659325283"/>
                  </a:ext>
                </a:extLst>
              </a:tr>
              <a:tr h="286810">
                <a:tc>
                  <a:txBody>
                    <a:bodyPr/>
                    <a:lstStyle/>
                    <a:p>
                      <a:pPr algn="l" fontAlgn="ctr"/>
                      <a:r>
                        <a:rPr lang="en-US" sz="1800" u="none" strike="noStrike">
                          <a:effectLst/>
                          <a:latin typeface="Arial" panose="020B0604020202020204" pitchFamily="34" charset="0"/>
                          <a:cs typeface="Arial" panose="020B0604020202020204" pitchFamily="34" charset="0"/>
                        </a:rPr>
                        <a:t>Operation type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44461344"/>
                  </a:ext>
                </a:extLst>
              </a:tr>
              <a:tr h="286810">
                <a:tc>
                  <a:txBody>
                    <a:bodyPr/>
                    <a:lstStyle/>
                    <a:p>
                      <a:pPr algn="l" fontAlgn="ctr"/>
                      <a:r>
                        <a:rPr lang="en-US" sz="1800" u="none" strike="noStrike">
                          <a:effectLst/>
                          <a:latin typeface="Arial" panose="020B0604020202020204" pitchFamily="34" charset="0"/>
                          <a:cs typeface="Arial" panose="020B0604020202020204" pitchFamily="34" charset="0"/>
                        </a:rPr>
                        <a:t>Primary geology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80004333"/>
                  </a:ext>
                </a:extLst>
              </a:tr>
              <a:tr h="1434052">
                <a:tc>
                  <a:txBody>
                    <a:bodyPr/>
                    <a:lstStyle/>
                    <a:p>
                      <a:pPr algn="l" fontAlgn="ctr"/>
                      <a:r>
                        <a:rPr lang="en-US" sz="1800" u="none" strike="noStrike">
                          <a:effectLst/>
                          <a:latin typeface="Arial" panose="020B0604020202020204" pitchFamily="34" charset="0"/>
                          <a:cs typeface="Arial" panose="020B0604020202020204" pitchFamily="34" charset="0"/>
                        </a:rPr>
                        <a:t>Are your extraction and processing done in separate locations? That is, material is transported more than one mile by rail, truck or barge to processing? And finally, is the processing location treated as a separate area, with different tracking of electricitiy, fuel use, etc?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75364631"/>
                  </a:ext>
                </a:extLst>
              </a:tr>
              <a:tr h="573621">
                <a:tc>
                  <a:txBody>
                    <a:bodyPr/>
                    <a:lstStyle/>
                    <a:p>
                      <a:pPr algn="l" fontAlgn="ctr"/>
                      <a:r>
                        <a:rPr lang="en-US" sz="1800" u="none" strike="noStrike">
                          <a:effectLst/>
                          <a:latin typeface="Arial" panose="020B0604020202020204" pitchFamily="34" charset="0"/>
                          <a:cs typeface="Arial" panose="020B0604020202020204" pitchFamily="34" charset="0"/>
                        </a:rPr>
                        <a:t>Do you have a secondary stockpile that tracks its electricity, water use, etc, separate from your main facility?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889847479"/>
                  </a:ext>
                </a:extLst>
              </a:tr>
              <a:tr h="573621">
                <a:tc>
                  <a:txBody>
                    <a:bodyPr/>
                    <a:lstStyle/>
                    <a:p>
                      <a:pPr algn="l" fontAlgn="ctr"/>
                      <a:r>
                        <a:rPr lang="en-US" sz="1800" u="none" strike="noStrike">
                          <a:effectLst/>
                          <a:latin typeface="Arial" panose="020B0604020202020204" pitchFamily="34" charset="0"/>
                          <a:cs typeface="Arial" panose="020B0604020202020204" pitchFamily="34" charset="0"/>
                        </a:rPr>
                        <a:t>If you said yes to line 20 or line 21, what is the form(s) of transport and mileage between locations?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054262143"/>
                  </a:ext>
                </a:extLst>
              </a:tr>
              <a:tr h="286810">
                <a:tc>
                  <a:txBody>
                    <a:bodyPr/>
                    <a:lstStyle/>
                    <a:p>
                      <a:pPr algn="l" fontAlgn="ctr"/>
                      <a:r>
                        <a:rPr lang="en-US" sz="1800" u="none" strike="noStrike">
                          <a:effectLst/>
                          <a:latin typeface="Arial" panose="020B0604020202020204" pitchFamily="34" charset="0"/>
                          <a:cs typeface="Arial" panose="020B0604020202020204" pitchFamily="34" charset="0"/>
                        </a:rPr>
                        <a:t>How many screens do you regularly have in use?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390234029"/>
                  </a:ext>
                </a:extLst>
              </a:tr>
              <a:tr h="286810">
                <a:tc>
                  <a:txBody>
                    <a:bodyPr/>
                    <a:lstStyle/>
                    <a:p>
                      <a:pPr algn="l" fontAlgn="ctr"/>
                      <a:r>
                        <a:rPr lang="en-US" sz="1800" u="none" strike="noStrike" dirty="0">
                          <a:effectLst/>
                          <a:latin typeface="Arial" panose="020B0604020202020204" pitchFamily="34" charset="0"/>
                          <a:cs typeface="Arial" panose="020B0604020202020204" pitchFamily="34" charset="0"/>
                        </a:rPr>
                        <a:t>How many crushers do you regularly have in use?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840998162"/>
                  </a:ext>
                </a:extLst>
              </a:tr>
            </a:tbl>
          </a:graphicData>
        </a:graphic>
      </p:graphicFrame>
    </p:spTree>
    <p:extLst>
      <p:ext uri="{BB962C8B-B14F-4D97-AF65-F5344CB8AC3E}">
        <p14:creationId xmlns:p14="http://schemas.microsoft.com/office/powerpoint/2010/main" val="2479295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367D-CDE5-122E-1AF5-91230D5E7E6E}"/>
              </a:ext>
            </a:extLst>
          </p:cNvPr>
          <p:cNvSpPr>
            <a:spLocks noGrp="1"/>
          </p:cNvSpPr>
          <p:nvPr>
            <p:ph type="title"/>
          </p:nvPr>
        </p:nvSpPr>
        <p:spPr/>
        <p:txBody>
          <a:bodyPr/>
          <a:lstStyle/>
          <a:p>
            <a:r>
              <a:rPr lang="en-US" dirty="0"/>
              <a:t>Inputs: Energy</a:t>
            </a:r>
          </a:p>
        </p:txBody>
      </p:sp>
      <p:graphicFrame>
        <p:nvGraphicFramePr>
          <p:cNvPr id="7" name="Content Placeholder 6">
            <a:extLst>
              <a:ext uri="{FF2B5EF4-FFF2-40B4-BE49-F238E27FC236}">
                <a16:creationId xmlns:a16="http://schemas.microsoft.com/office/drawing/2014/main" id="{3DE78995-3C1E-C617-38F4-7E5CAA841946}"/>
              </a:ext>
            </a:extLst>
          </p:cNvPr>
          <p:cNvGraphicFramePr>
            <a:graphicFrameLocks noGrp="1"/>
          </p:cNvGraphicFramePr>
          <p:nvPr>
            <p:ph idx="1"/>
            <p:extLst>
              <p:ext uri="{D42A27DB-BD31-4B8C-83A1-F6EECF244321}">
                <p14:modId xmlns:p14="http://schemas.microsoft.com/office/powerpoint/2010/main" val="269467920"/>
              </p:ext>
            </p:extLst>
          </p:nvPr>
        </p:nvGraphicFramePr>
        <p:xfrm>
          <a:off x="1170167" y="1808671"/>
          <a:ext cx="10058399" cy="4516306"/>
        </p:xfrm>
        <a:graphic>
          <a:graphicData uri="http://schemas.openxmlformats.org/drawingml/2006/table">
            <a:tbl>
              <a:tblPr>
                <a:tableStyleId>{5C22544A-7EE6-4342-B048-85BDC9FD1C3A}</a:tableStyleId>
              </a:tblPr>
              <a:tblGrid>
                <a:gridCol w="10058399">
                  <a:extLst>
                    <a:ext uri="{9D8B030D-6E8A-4147-A177-3AD203B41FA5}">
                      <a16:colId xmlns:a16="http://schemas.microsoft.com/office/drawing/2014/main" val="1664927703"/>
                    </a:ext>
                  </a:extLst>
                </a:gridCol>
              </a:tblGrid>
              <a:tr h="912824">
                <a:tc>
                  <a:txBody>
                    <a:bodyPr/>
                    <a:lstStyle/>
                    <a:p>
                      <a:pPr algn="l" fontAlgn="ctr"/>
                      <a:r>
                        <a:rPr lang="en-US" sz="1800" u="none" strike="noStrike">
                          <a:effectLst/>
                          <a:latin typeface="Arial" panose="020B0604020202020204" pitchFamily="34" charset="0"/>
                          <a:cs typeface="Arial" panose="020B0604020202020204" pitchFamily="34" charset="0"/>
                        </a:rPr>
                        <a:t>Is your aggregate operation co-located with one or more other facilities (like an asphalt or concrete plant)? Do not include facilities that are leased, only those owned or operated by your quarry.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3918343"/>
                  </a:ext>
                </a:extLst>
              </a:tr>
              <a:tr h="456412">
                <a:tc>
                  <a:txBody>
                    <a:bodyPr/>
                    <a:lstStyle/>
                    <a:p>
                      <a:pPr algn="l" fontAlgn="ctr"/>
                      <a:r>
                        <a:rPr lang="en-US" sz="1800" u="none" strike="noStrike">
                          <a:effectLst/>
                          <a:latin typeface="Arial" panose="020B0604020202020204" pitchFamily="34" charset="0"/>
                          <a:cs typeface="Arial" panose="020B0604020202020204" pitchFamily="34" charset="0"/>
                        </a:rPr>
                        <a:t>Do you have separate electrical metering  for your aggregate facility?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962508804"/>
                  </a:ext>
                </a:extLst>
              </a:tr>
              <a:tr h="1043227">
                <a:tc>
                  <a:txBody>
                    <a:bodyPr/>
                    <a:lstStyle/>
                    <a:p>
                      <a:pPr algn="l" fontAlgn="ctr"/>
                      <a:r>
                        <a:rPr lang="en-US" sz="1800" u="none" strike="noStrike">
                          <a:effectLst/>
                          <a:latin typeface="Arial" panose="020B0604020202020204" pitchFamily="34" charset="0"/>
                          <a:cs typeface="Arial" panose="020B0604020202020204" pitchFamily="34" charset="0"/>
                        </a:rPr>
                        <a:t>If no, please enter your most informed estimate of the percent of electiricty used in the aggregate operation and your confidence in that estimate. Example: 75% electiricity used in aggegate ops, 60% confident in that estimate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54318370"/>
                  </a:ext>
                </a:extLst>
              </a:tr>
              <a:tr h="684618">
                <a:tc>
                  <a:txBody>
                    <a:bodyPr/>
                    <a:lstStyle/>
                    <a:p>
                      <a:pPr algn="l" fontAlgn="ctr"/>
                      <a:r>
                        <a:rPr lang="en-US" sz="1800" u="none" strike="noStrike">
                          <a:effectLst/>
                          <a:latin typeface="Arial" panose="020B0604020202020204" pitchFamily="34" charset="0"/>
                          <a:cs typeface="Arial" panose="020B0604020202020204" pitchFamily="34" charset="0"/>
                        </a:rPr>
                        <a:t>Do you purchase renewable energy certificates or participate in an offsite renewable energy program? If so, please describe your REC or offsite renewables program.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601229983"/>
                  </a:ext>
                </a:extLst>
              </a:tr>
              <a:tr h="228206">
                <a:tc>
                  <a:txBody>
                    <a:bodyPr/>
                    <a:lstStyle/>
                    <a:p>
                      <a:pPr algn="l" fontAlgn="ct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82067333"/>
                  </a:ext>
                </a:extLst>
              </a:tr>
              <a:tr h="271674">
                <a:tc>
                  <a:txBody>
                    <a:bodyPr/>
                    <a:lstStyle/>
                    <a:p>
                      <a:pPr algn="l" fontAlgn="ctr"/>
                      <a:r>
                        <a:rPr lang="en-US" sz="1800" u="none" strike="noStrike">
                          <a:effectLst/>
                          <a:latin typeface="Arial" panose="020B0604020202020204" pitchFamily="34" charset="0"/>
                          <a:cs typeface="Arial" panose="020B0604020202020204" pitchFamily="34" charset="0"/>
                        </a:rPr>
                        <a:t>Energy Source</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42824004"/>
                  </a:ext>
                </a:extLst>
              </a:tr>
              <a:tr h="228206">
                <a:tc>
                  <a:txBody>
                    <a:bodyPr/>
                    <a:lstStyle/>
                    <a:p>
                      <a:pPr algn="l" fontAlgn="ctr"/>
                      <a:r>
                        <a:rPr lang="en-US" sz="1800" u="none" strike="noStrike">
                          <a:effectLst/>
                          <a:latin typeface="Arial" panose="020B0604020202020204" pitchFamily="34" charset="0"/>
                          <a:cs typeface="Arial" panose="020B0604020202020204" pitchFamily="34" charset="0"/>
                        </a:rPr>
                        <a:t>Electricity, from Grid: kWh/yr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69183155"/>
                  </a:ext>
                </a:extLst>
              </a:tr>
              <a:tr h="228206">
                <a:tc>
                  <a:txBody>
                    <a:bodyPr/>
                    <a:lstStyle/>
                    <a:p>
                      <a:pPr algn="l" fontAlgn="ctr"/>
                      <a:r>
                        <a:rPr lang="en-US" sz="1800" u="none" strike="noStrike">
                          <a:effectLst/>
                          <a:latin typeface="Arial" panose="020B0604020202020204" pitchFamily="34" charset="0"/>
                          <a:cs typeface="Arial" panose="020B0604020202020204" pitchFamily="34" charset="0"/>
                        </a:rPr>
                        <a:t>Electricity, from onsite solar: kWh/yr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19577712"/>
                  </a:ext>
                </a:extLst>
              </a:tr>
              <a:tr h="228206">
                <a:tc>
                  <a:txBody>
                    <a:bodyPr/>
                    <a:lstStyle/>
                    <a:p>
                      <a:pPr algn="l" fontAlgn="ctr"/>
                      <a:r>
                        <a:rPr lang="en-US" sz="1800" u="none" strike="noStrike" dirty="0">
                          <a:effectLst/>
                          <a:latin typeface="Arial" panose="020B0604020202020204" pitchFamily="34" charset="0"/>
                          <a:cs typeface="Arial" panose="020B0604020202020204" pitchFamily="34" charset="0"/>
                        </a:rPr>
                        <a:t>Electricity, from onsite wind: kWh/</a:t>
                      </a:r>
                      <a:r>
                        <a:rPr lang="en-US" sz="1800" u="none" strike="noStrike" dirty="0" err="1">
                          <a:effectLst/>
                          <a:latin typeface="Arial" panose="020B0604020202020204" pitchFamily="34" charset="0"/>
                          <a:cs typeface="Arial" panose="020B0604020202020204" pitchFamily="34" charset="0"/>
                        </a:rPr>
                        <a:t>yr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17780961"/>
                  </a:ext>
                </a:extLst>
              </a:tr>
            </a:tbl>
          </a:graphicData>
        </a:graphic>
      </p:graphicFrame>
    </p:spTree>
    <p:extLst>
      <p:ext uri="{BB962C8B-B14F-4D97-AF65-F5344CB8AC3E}">
        <p14:creationId xmlns:p14="http://schemas.microsoft.com/office/powerpoint/2010/main" val="159536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654B-7588-4FC8-E6F2-3DA5FD08A1A3}"/>
              </a:ext>
            </a:extLst>
          </p:cNvPr>
          <p:cNvSpPr>
            <a:spLocks noGrp="1"/>
          </p:cNvSpPr>
          <p:nvPr>
            <p:ph type="title"/>
          </p:nvPr>
        </p:nvSpPr>
        <p:spPr/>
        <p:txBody>
          <a:bodyPr/>
          <a:lstStyle/>
          <a:p>
            <a:pPr algn="ctr"/>
            <a:r>
              <a:rPr lang="en-US" b="1" dirty="0"/>
              <a:t>Fuels (gallons / MCF)</a:t>
            </a:r>
          </a:p>
        </p:txBody>
      </p:sp>
      <p:graphicFrame>
        <p:nvGraphicFramePr>
          <p:cNvPr id="4" name="Content Placeholder 3">
            <a:extLst>
              <a:ext uri="{FF2B5EF4-FFF2-40B4-BE49-F238E27FC236}">
                <a16:creationId xmlns:a16="http://schemas.microsoft.com/office/drawing/2014/main" id="{F2D3BDAC-ECD8-7DB3-82D1-4652C2CC4EAC}"/>
              </a:ext>
            </a:extLst>
          </p:cNvPr>
          <p:cNvGraphicFramePr>
            <a:graphicFrameLocks noGrp="1"/>
          </p:cNvGraphicFramePr>
          <p:nvPr>
            <p:ph idx="1"/>
            <p:extLst>
              <p:ext uri="{D42A27DB-BD31-4B8C-83A1-F6EECF244321}">
                <p14:modId xmlns:p14="http://schemas.microsoft.com/office/powerpoint/2010/main" val="691917180"/>
              </p:ext>
            </p:extLst>
          </p:nvPr>
        </p:nvGraphicFramePr>
        <p:xfrm>
          <a:off x="1239178" y="1834462"/>
          <a:ext cx="9916501" cy="4255789"/>
        </p:xfrm>
        <a:graphic>
          <a:graphicData uri="http://schemas.openxmlformats.org/drawingml/2006/table">
            <a:tbl>
              <a:tblPr>
                <a:tableStyleId>{5C22544A-7EE6-4342-B048-85BDC9FD1C3A}</a:tableStyleId>
              </a:tblPr>
              <a:tblGrid>
                <a:gridCol w="9916501">
                  <a:extLst>
                    <a:ext uri="{9D8B030D-6E8A-4147-A177-3AD203B41FA5}">
                      <a16:colId xmlns:a16="http://schemas.microsoft.com/office/drawing/2014/main" val="3268215544"/>
                    </a:ext>
                  </a:extLst>
                </a:gridCol>
              </a:tblGrid>
              <a:tr h="386890">
                <a:tc>
                  <a:txBody>
                    <a:bodyPr/>
                    <a:lstStyle/>
                    <a:p>
                      <a:pPr algn="l" fontAlgn="ctr"/>
                      <a:r>
                        <a:rPr lang="en-US" sz="2000" u="none" strike="noStrike">
                          <a:effectLst/>
                          <a:latin typeface="Arial" panose="020B0604020202020204" pitchFamily="34" charset="0"/>
                          <a:cs typeface="Arial" panose="020B0604020202020204" pitchFamily="34" charset="0"/>
                        </a:rPr>
                        <a:t>Natural gas</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93515469"/>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Propane</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289675085"/>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Diesel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96955739"/>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Gasoline</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80067038"/>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Recycled Fuel Oil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07757681"/>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Residual Fuel Oil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627471762"/>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Renewable Natural Gas (RNG)</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51986525"/>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Biodiesel</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5494511"/>
                  </a:ext>
                </a:extLst>
              </a:tr>
              <a:tr h="386890">
                <a:tc>
                  <a:txBody>
                    <a:bodyPr/>
                    <a:lstStyle/>
                    <a:p>
                      <a:pPr algn="l" fontAlgn="ctr"/>
                      <a:r>
                        <a:rPr lang="en-US" sz="2000" u="none" strike="noStrike">
                          <a:effectLst/>
                          <a:latin typeface="Arial" panose="020B0604020202020204" pitchFamily="34" charset="0"/>
                          <a:cs typeface="Arial" panose="020B0604020202020204" pitchFamily="34" charset="0"/>
                        </a:rPr>
                        <a:t>Biodiesel type (e.g. B20, B80, etc.)</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57694351"/>
                  </a:ext>
                </a:extLst>
              </a:tr>
              <a:tr h="773779">
                <a:tc>
                  <a:txBody>
                    <a:bodyPr/>
                    <a:lstStyle/>
                    <a:p>
                      <a:pPr algn="l" fontAlgn="ctr"/>
                      <a:r>
                        <a:rPr lang="en-US" sz="2000" u="none" strike="noStrike" dirty="0">
                          <a:effectLst/>
                          <a:latin typeface="Arial" panose="020B0604020202020204" pitchFamily="34" charset="0"/>
                          <a:cs typeface="Arial" panose="020B0604020202020204" pitchFamily="34" charset="0"/>
                        </a:rPr>
                        <a:t>Do you use any other fuels? List their types and quantity used here.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95406940"/>
                  </a:ext>
                </a:extLst>
              </a:tr>
            </a:tbl>
          </a:graphicData>
        </a:graphic>
      </p:graphicFrame>
    </p:spTree>
    <p:extLst>
      <p:ext uri="{BB962C8B-B14F-4D97-AF65-F5344CB8AC3E}">
        <p14:creationId xmlns:p14="http://schemas.microsoft.com/office/powerpoint/2010/main" val="111178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96FE-C28A-B6DD-59D4-CF19A67E9583}"/>
              </a:ext>
            </a:extLst>
          </p:cNvPr>
          <p:cNvSpPr>
            <a:spLocks noGrp="1"/>
          </p:cNvSpPr>
          <p:nvPr>
            <p:ph type="title"/>
          </p:nvPr>
        </p:nvSpPr>
        <p:spPr/>
        <p:txBody>
          <a:bodyPr/>
          <a:lstStyle/>
          <a:p>
            <a:pPr algn="ctr"/>
            <a:r>
              <a:rPr lang="en-US" b="1" dirty="0"/>
              <a:t>Water (gallons / sq. ft.)</a:t>
            </a:r>
          </a:p>
        </p:txBody>
      </p:sp>
      <p:graphicFrame>
        <p:nvGraphicFramePr>
          <p:cNvPr id="4" name="Content Placeholder 3">
            <a:extLst>
              <a:ext uri="{FF2B5EF4-FFF2-40B4-BE49-F238E27FC236}">
                <a16:creationId xmlns:a16="http://schemas.microsoft.com/office/drawing/2014/main" id="{71F65B24-E6B6-3CAD-06F4-5E7161DF9DBE}"/>
              </a:ext>
            </a:extLst>
          </p:cNvPr>
          <p:cNvGraphicFramePr>
            <a:graphicFrameLocks noGrp="1"/>
          </p:cNvGraphicFramePr>
          <p:nvPr>
            <p:ph idx="1"/>
            <p:extLst>
              <p:ext uri="{D42A27DB-BD31-4B8C-83A1-F6EECF244321}">
                <p14:modId xmlns:p14="http://schemas.microsoft.com/office/powerpoint/2010/main" val="1055626797"/>
              </p:ext>
            </p:extLst>
          </p:nvPr>
        </p:nvGraphicFramePr>
        <p:xfrm>
          <a:off x="1097280" y="1832844"/>
          <a:ext cx="9996290" cy="4335045"/>
        </p:xfrm>
        <a:graphic>
          <a:graphicData uri="http://schemas.openxmlformats.org/drawingml/2006/table">
            <a:tbl>
              <a:tblPr>
                <a:tableStyleId>{5C22544A-7EE6-4342-B048-85BDC9FD1C3A}</a:tableStyleId>
              </a:tblPr>
              <a:tblGrid>
                <a:gridCol w="9996290">
                  <a:extLst>
                    <a:ext uri="{9D8B030D-6E8A-4147-A177-3AD203B41FA5}">
                      <a16:colId xmlns:a16="http://schemas.microsoft.com/office/drawing/2014/main" val="3003120473"/>
                    </a:ext>
                  </a:extLst>
                </a:gridCol>
              </a:tblGrid>
              <a:tr h="1000395">
                <a:tc>
                  <a:txBody>
                    <a:bodyPr/>
                    <a:lstStyle/>
                    <a:p>
                      <a:pPr algn="l" fontAlgn="ctr"/>
                      <a:r>
                        <a:rPr lang="en-US" sz="1800" u="none" strike="noStrike" dirty="0">
                          <a:effectLst/>
                          <a:latin typeface="Arial" panose="020B0604020202020204" pitchFamily="34" charset="0"/>
                          <a:cs typeface="Arial" panose="020B0604020202020204" pitchFamily="34" charset="0"/>
                        </a:rPr>
                        <a:t>Water: Do you meter or otherwise track your water use? (if no, please use your best estimates for the following questions about water use)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136153504"/>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Total water use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06045997"/>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Water use for dust control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087984779"/>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Water use for washing</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87529418"/>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Water source, well water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88314122"/>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Water source, municipal water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939397051"/>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Water source, ponds (including settling ponds)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953139281"/>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Total surface area of ponds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96609236"/>
                  </a:ext>
                </a:extLst>
              </a:tr>
              <a:tr h="333465">
                <a:tc>
                  <a:txBody>
                    <a:bodyPr/>
                    <a:lstStyle/>
                    <a:p>
                      <a:pPr algn="l" fontAlgn="ctr"/>
                      <a:r>
                        <a:rPr lang="en-US" sz="1800" u="none" strike="noStrike">
                          <a:effectLst/>
                          <a:latin typeface="Arial" panose="020B0604020202020204" pitchFamily="34" charset="0"/>
                          <a:cs typeface="Arial" panose="020B0604020202020204" pitchFamily="34" charset="0"/>
                        </a:rPr>
                        <a:t>What percent of your water is recycled?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7906737"/>
                  </a:ext>
                </a:extLst>
              </a:tr>
              <a:tr h="666930">
                <a:tc>
                  <a:txBody>
                    <a:bodyPr/>
                    <a:lstStyle/>
                    <a:p>
                      <a:pPr algn="l" fontAlgn="ctr"/>
                      <a:r>
                        <a:rPr lang="en-US" sz="1800" u="none" strike="noStrike" dirty="0">
                          <a:effectLst/>
                          <a:latin typeface="Arial" panose="020B0604020202020204" pitchFamily="34" charset="0"/>
                          <a:cs typeface="Arial" panose="020B0604020202020204" pitchFamily="34" charset="0"/>
                        </a:rPr>
                        <a:t>If these water numbers are estimates, what is your confidence in your estimate?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747727871"/>
                  </a:ext>
                </a:extLst>
              </a:tr>
            </a:tbl>
          </a:graphicData>
        </a:graphic>
      </p:graphicFrame>
    </p:spTree>
    <p:extLst>
      <p:ext uri="{BB962C8B-B14F-4D97-AF65-F5344CB8AC3E}">
        <p14:creationId xmlns:p14="http://schemas.microsoft.com/office/powerpoint/2010/main" val="196708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55B0-9D20-4555-901A-6BAB48A774AD}"/>
              </a:ext>
            </a:extLst>
          </p:cNvPr>
          <p:cNvSpPr>
            <a:spLocks noGrp="1"/>
          </p:cNvSpPr>
          <p:nvPr>
            <p:ph type="title"/>
          </p:nvPr>
        </p:nvSpPr>
        <p:spPr>
          <a:xfrm>
            <a:off x="993866" y="518498"/>
            <a:ext cx="10301151" cy="1210810"/>
          </a:xfrm>
        </p:spPr>
        <p:txBody>
          <a:bodyPr>
            <a:noAutofit/>
          </a:bodyPr>
          <a:lstStyle/>
          <a:p>
            <a:pPr algn="ctr"/>
            <a:r>
              <a:rPr lang="en-US" sz="4000" b="1" dirty="0">
                <a:solidFill>
                  <a:prstClr val="black">
                    <a:lumMod val="85000"/>
                    <a:lumOff val="15000"/>
                  </a:prstClr>
                </a:solidFill>
                <a:latin typeface="Arial" panose="020B0604020202020204" pitchFamily="34" charset="0"/>
                <a:cs typeface="Arial" panose="020B0604020202020204" pitchFamily="34" charset="0"/>
              </a:rPr>
              <a:t>Environmental Product Declaration (EPD)</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0860BEB-3A15-4D1B-A362-73D723581DEA}"/>
              </a:ext>
            </a:extLst>
          </p:cNvPr>
          <p:cNvSpPr>
            <a:spLocks noGrp="1"/>
          </p:cNvSpPr>
          <p:nvPr>
            <p:ph idx="1"/>
          </p:nvPr>
        </p:nvSpPr>
        <p:spPr>
          <a:xfrm>
            <a:off x="1258738" y="1801225"/>
            <a:ext cx="8915400" cy="3777622"/>
          </a:xfrm>
        </p:spPr>
        <p:txBody>
          <a:bodyPr>
            <a:noAutofit/>
          </a:bodyPr>
          <a:lstStyle/>
          <a:p>
            <a:r>
              <a:rPr lang="en-US" sz="1800" dirty="0">
                <a:latin typeface="Arial" panose="020B0604020202020204" pitchFamily="34" charset="0"/>
                <a:cs typeface="Arial" panose="020B0604020202020204" pitchFamily="34" charset="0"/>
              </a:rPr>
              <a:t>A </a:t>
            </a:r>
            <a:r>
              <a:rPr lang="en-US" sz="1800" b="1" u="sng" dirty="0">
                <a:latin typeface="Arial" panose="020B0604020202020204" pitchFamily="34" charset="0"/>
                <a:cs typeface="Arial" panose="020B0604020202020204" pitchFamily="34" charset="0"/>
              </a:rPr>
              <a:t>verified report used to communicate the environmental impacts of a specific material </a:t>
            </a:r>
            <a:r>
              <a:rPr lang="en-US" sz="1800" dirty="0">
                <a:latin typeface="Arial" panose="020B0604020202020204" pitchFamily="34" charset="0"/>
                <a:cs typeface="Arial" panose="020B0604020202020204" pitchFamily="34" charset="0"/>
              </a:rPr>
              <a:t>(e.g., asphalt binder, </a:t>
            </a:r>
            <a:r>
              <a:rPr lang="en-US" sz="1800" dirty="0" err="1">
                <a:latin typeface="Arial" panose="020B0604020202020204" pitchFamily="34" charset="0"/>
                <a:cs typeface="Arial" panose="020B0604020202020204" pitchFamily="34" charset="0"/>
              </a:rPr>
              <a:t>portland</a:t>
            </a:r>
            <a:r>
              <a:rPr lang="en-US" sz="1800" dirty="0">
                <a:latin typeface="Arial" panose="020B0604020202020204" pitchFamily="34" charset="0"/>
                <a:cs typeface="Arial" panose="020B0604020202020204" pitchFamily="34" charset="0"/>
              </a:rPr>
              <a:t> cement) or product (e.g., asphalt mix, concrete mix). </a:t>
            </a:r>
          </a:p>
          <a:p>
            <a:r>
              <a:rPr lang="en-US" sz="1800" dirty="0">
                <a:latin typeface="Arial" panose="020B0604020202020204" pitchFamily="34" charset="0"/>
                <a:cs typeface="Arial" panose="020B0604020202020204" pitchFamily="34" charset="0"/>
              </a:rPr>
              <a:t>EPDs promote more </a:t>
            </a:r>
            <a:r>
              <a:rPr lang="en-US" sz="1800" b="1" u="sng" dirty="0">
                <a:latin typeface="Arial" panose="020B0604020202020204" pitchFamily="34" charset="0"/>
                <a:cs typeface="Arial" panose="020B0604020202020204" pitchFamily="34" charset="0"/>
              </a:rPr>
              <a:t>sustainable use </a:t>
            </a:r>
            <a:r>
              <a:rPr lang="en-US" sz="1800" dirty="0">
                <a:latin typeface="Arial" panose="020B0604020202020204" pitchFamily="34" charset="0"/>
                <a:cs typeface="Arial" panose="020B0604020202020204" pitchFamily="34" charset="0"/>
              </a:rPr>
              <a:t>of finite resources and create less stress on the environment. </a:t>
            </a:r>
          </a:p>
          <a:p>
            <a:r>
              <a:rPr lang="en-US" sz="1800" b="1" u="sng" dirty="0">
                <a:latin typeface="Arial" panose="020B0604020202020204" pitchFamily="34" charset="0"/>
                <a:cs typeface="Arial" panose="020B0604020202020204" pitchFamily="34" charset="0"/>
              </a:rPr>
              <a:t>EPDs are a life-cycle assessment developed by product manufacturers </a:t>
            </a:r>
            <a:r>
              <a:rPr lang="en-US" sz="1800" dirty="0">
                <a:latin typeface="Arial" panose="020B0604020202020204" pitchFamily="34" charset="0"/>
                <a:cs typeface="Arial" panose="020B0604020202020204" pitchFamily="34" charset="0"/>
              </a:rPr>
              <a:t>following the Product Category Rules (PCR) that are developed with industry stakeholders and LCA experts and subjected to a critical review process. </a:t>
            </a:r>
          </a:p>
          <a:p>
            <a:r>
              <a:rPr lang="en-US" sz="1800" dirty="0">
                <a:latin typeface="Arial" panose="020B0604020202020204" pitchFamily="34" charset="0"/>
                <a:cs typeface="Arial" panose="020B0604020202020204" pitchFamily="34" charset="0"/>
              </a:rPr>
              <a:t>EPDs can be issued for a </a:t>
            </a:r>
            <a:r>
              <a:rPr lang="en-US" sz="1800" b="1" u="sng" dirty="0">
                <a:latin typeface="Arial" panose="020B0604020202020204" pitchFamily="34" charset="0"/>
                <a:cs typeface="Arial" panose="020B0604020202020204" pitchFamily="34" charset="0"/>
              </a:rPr>
              <a:t>specific product from a specific producer </a:t>
            </a:r>
            <a:r>
              <a:rPr lang="en-US" sz="1800" dirty="0">
                <a:latin typeface="Arial" panose="020B0604020202020204" pitchFamily="34" charset="0"/>
                <a:cs typeface="Arial" panose="020B0604020202020204" pitchFamily="34" charset="0"/>
              </a:rPr>
              <a:t>but may also be issued for a </a:t>
            </a:r>
            <a:r>
              <a:rPr lang="en-US" sz="1800" b="1" u="sng" dirty="0">
                <a:latin typeface="Arial" panose="020B0604020202020204" pitchFamily="34" charset="0"/>
                <a:cs typeface="Arial" panose="020B0604020202020204" pitchFamily="34" charset="0"/>
              </a:rPr>
              <a:t>generic product from a group of manufacturers</a:t>
            </a:r>
            <a:r>
              <a:rPr lang="en-US" sz="1800" dirty="0">
                <a:latin typeface="Arial" panose="020B0604020202020204" pitchFamily="34" charset="0"/>
                <a:cs typeface="Arial" panose="020B0604020202020204" pitchFamily="34" charset="0"/>
              </a:rPr>
              <a:t> (such as an association) that reflects the results of an industry-average LCA. </a:t>
            </a:r>
          </a:p>
          <a:p>
            <a:r>
              <a:rPr lang="en-US" sz="1800" dirty="0">
                <a:latin typeface="Arial" panose="020B0604020202020204" pitchFamily="34" charset="0"/>
                <a:cs typeface="Arial" panose="020B0604020202020204" pitchFamily="34" charset="0"/>
              </a:rPr>
              <a:t>EPDs using the same product category rules can be compared to identify materials with improved environmental performance in terms of various environmental and resource use impacts (e.g., energy use, air pollution, global warming, ozone layer depletion).</a:t>
            </a:r>
          </a:p>
          <a:p>
            <a:pPr marL="0" indent="0" algn="r">
              <a:buNone/>
            </a:pPr>
            <a:r>
              <a:rPr lang="en-US" sz="1800" dirty="0">
                <a:latin typeface="Arial" panose="020B0604020202020204" pitchFamily="34" charset="0"/>
                <a:cs typeface="Arial" panose="020B0604020202020204" pitchFamily="34" charset="0"/>
              </a:rPr>
              <a:t>https://www.fhwa.dot.gov/pavement/sustainability/pubs/hif19027.pdf</a:t>
            </a:r>
          </a:p>
        </p:txBody>
      </p:sp>
    </p:spTree>
    <p:extLst>
      <p:ext uri="{BB962C8B-B14F-4D97-AF65-F5344CB8AC3E}">
        <p14:creationId xmlns:p14="http://schemas.microsoft.com/office/powerpoint/2010/main" val="4024597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A18A85-1B8C-7501-27E1-6B0B8AF5A3E0}"/>
              </a:ext>
            </a:extLst>
          </p:cNvPr>
          <p:cNvSpPr>
            <a:spLocks noGrp="1"/>
          </p:cNvSpPr>
          <p:nvPr>
            <p:ph idx="1"/>
          </p:nvPr>
        </p:nvSpPr>
        <p:spPr/>
        <p:txBody>
          <a:bodyPr/>
          <a:lstStyle/>
          <a:p>
            <a:r>
              <a:rPr lang="en-US" u="none" strike="noStrike" dirty="0">
                <a:effectLst/>
                <a:latin typeface="Arial" panose="020B0604020202020204" pitchFamily="34" charset="0"/>
                <a:cs typeface="Arial" panose="020B0604020202020204" pitchFamily="34" charset="0"/>
              </a:rPr>
              <a:t>Wear parts: Not all wear parts are needed for this calculation. </a:t>
            </a:r>
          </a:p>
          <a:p>
            <a:r>
              <a:rPr lang="en-US" u="none" strike="noStrike" dirty="0">
                <a:effectLst/>
                <a:latin typeface="Arial" panose="020B0604020202020204" pitchFamily="34" charset="0"/>
                <a:cs typeface="Arial" panose="020B0604020202020204" pitchFamily="34" charset="0"/>
              </a:rPr>
              <a:t>Provide just the following:</a:t>
            </a:r>
          </a:p>
          <a:p>
            <a:pPr lvl="1"/>
            <a:endParaRPr lang="en-US" sz="2000" b="0" i="0" dirty="0">
              <a:solidFill>
                <a:srgbClr val="000000"/>
              </a:solidFill>
              <a:latin typeface="Arial" panose="020B0604020202020204" pitchFamily="34" charset="0"/>
              <a:cs typeface="Arial" panose="020B0604020202020204" pitchFamily="34" charset="0"/>
            </a:endParaRPr>
          </a:p>
          <a:p>
            <a:pPr lvl="1"/>
            <a:r>
              <a:rPr lang="en-US" sz="2000" u="none" strike="noStrike" dirty="0">
                <a:effectLst/>
                <a:latin typeface="Arial" panose="020B0604020202020204" pitchFamily="34" charset="0"/>
                <a:cs typeface="Arial" panose="020B0604020202020204" pitchFamily="34" charset="0"/>
              </a:rPr>
              <a:t>Blasting agents (combine all types)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lvl="1"/>
            <a:r>
              <a:rPr lang="en-US" sz="2000" u="none" strike="noStrike" dirty="0">
                <a:effectLst/>
                <a:latin typeface="Arial" panose="020B0604020202020204" pitchFamily="34" charset="0"/>
                <a:cs typeface="Arial" panose="020B0604020202020204" pitchFamily="34" charset="0"/>
              </a:rPr>
              <a:t>Flocculants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lvl="1"/>
            <a:r>
              <a:rPr lang="en-US" sz="2000" u="none" strike="noStrike" dirty="0">
                <a:effectLst/>
                <a:latin typeface="Arial" panose="020B0604020202020204" pitchFamily="34" charset="0"/>
                <a:cs typeface="Arial" panose="020B0604020202020204" pitchFamily="34" charset="0"/>
              </a:rPr>
              <a:t>Dust control additives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lvl="1"/>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Title 1">
            <a:extLst>
              <a:ext uri="{FF2B5EF4-FFF2-40B4-BE49-F238E27FC236}">
                <a16:creationId xmlns:a16="http://schemas.microsoft.com/office/drawing/2014/main" id="{3CCE0F9C-C1DC-1173-151D-0188CD62B5D1}"/>
              </a:ext>
            </a:extLst>
          </p:cNvPr>
          <p:cNvSpPr>
            <a:spLocks noGrp="1"/>
          </p:cNvSpPr>
          <p:nvPr>
            <p:ph type="title"/>
          </p:nvPr>
        </p:nvSpPr>
        <p:spPr>
          <a:xfrm>
            <a:off x="1096963" y="287338"/>
            <a:ext cx="10058400" cy="1449387"/>
          </a:xfrm>
        </p:spPr>
        <p:txBody>
          <a:bodyPr/>
          <a:lstStyle/>
          <a:p>
            <a:pPr algn="ctr"/>
            <a:r>
              <a:rPr lang="en-US" b="1" dirty="0"/>
              <a:t>Other Consumables (lbs. / gallons)</a:t>
            </a:r>
          </a:p>
        </p:txBody>
      </p:sp>
    </p:spTree>
    <p:extLst>
      <p:ext uri="{BB962C8B-B14F-4D97-AF65-F5344CB8AC3E}">
        <p14:creationId xmlns:p14="http://schemas.microsoft.com/office/powerpoint/2010/main" val="227647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1B56-5467-66EE-549F-DFB977633985}"/>
              </a:ext>
            </a:extLst>
          </p:cNvPr>
          <p:cNvSpPr>
            <a:spLocks noGrp="1"/>
          </p:cNvSpPr>
          <p:nvPr>
            <p:ph type="title"/>
          </p:nvPr>
        </p:nvSpPr>
        <p:spPr/>
        <p:txBody>
          <a:bodyPr/>
          <a:lstStyle/>
          <a:p>
            <a:r>
              <a:rPr lang="en-US" dirty="0"/>
              <a:t>Recycled Concrete Aggregates (</a:t>
            </a:r>
            <a:r>
              <a:rPr lang="en-US" dirty="0" err="1"/>
              <a:t>tpy</a:t>
            </a:r>
            <a:r>
              <a:rPr lang="en-US" dirty="0"/>
              <a:t>)</a:t>
            </a:r>
          </a:p>
        </p:txBody>
      </p:sp>
      <p:graphicFrame>
        <p:nvGraphicFramePr>
          <p:cNvPr id="4" name="Content Placeholder 3">
            <a:extLst>
              <a:ext uri="{FF2B5EF4-FFF2-40B4-BE49-F238E27FC236}">
                <a16:creationId xmlns:a16="http://schemas.microsoft.com/office/drawing/2014/main" id="{9A085BC5-FB67-608D-A80F-0CDF8602EEB6}"/>
              </a:ext>
            </a:extLst>
          </p:cNvPr>
          <p:cNvGraphicFramePr>
            <a:graphicFrameLocks noGrp="1"/>
          </p:cNvGraphicFramePr>
          <p:nvPr>
            <p:ph idx="1"/>
            <p:extLst>
              <p:ext uri="{D42A27DB-BD31-4B8C-83A1-F6EECF244321}">
                <p14:modId xmlns:p14="http://schemas.microsoft.com/office/powerpoint/2010/main" val="4228314397"/>
              </p:ext>
            </p:extLst>
          </p:nvPr>
        </p:nvGraphicFramePr>
        <p:xfrm>
          <a:off x="1204672" y="1832844"/>
          <a:ext cx="9951007" cy="4343668"/>
        </p:xfrm>
        <a:graphic>
          <a:graphicData uri="http://schemas.openxmlformats.org/drawingml/2006/table">
            <a:tbl>
              <a:tblPr>
                <a:tableStyleId>{5C22544A-7EE6-4342-B048-85BDC9FD1C3A}</a:tableStyleId>
              </a:tblPr>
              <a:tblGrid>
                <a:gridCol w="9951007">
                  <a:extLst>
                    <a:ext uri="{9D8B030D-6E8A-4147-A177-3AD203B41FA5}">
                      <a16:colId xmlns:a16="http://schemas.microsoft.com/office/drawing/2014/main" val="309621983"/>
                    </a:ext>
                  </a:extLst>
                </a:gridCol>
              </a:tblGrid>
              <a:tr h="334128">
                <a:tc>
                  <a:txBody>
                    <a:bodyPr/>
                    <a:lstStyle/>
                    <a:p>
                      <a:pPr algn="l" fontAlgn="ctr"/>
                      <a:r>
                        <a:rPr lang="en-US" sz="1800" u="none" strike="noStrike">
                          <a:effectLst/>
                          <a:latin typeface="Arial" panose="020B0604020202020204" pitchFamily="34" charset="0"/>
                          <a:cs typeface="Arial" panose="020B0604020202020204" pitchFamily="34" charset="0"/>
                        </a:rPr>
                        <a:t>Do you produce any recycled concrete aggregate (RCA)?</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25720254"/>
                  </a:ext>
                </a:extLst>
              </a:tr>
              <a:tr h="668257">
                <a:tc>
                  <a:txBody>
                    <a:bodyPr/>
                    <a:lstStyle/>
                    <a:p>
                      <a:pPr algn="l" fontAlgn="ctr"/>
                      <a:r>
                        <a:rPr lang="en-US" sz="1800" u="none" strike="noStrike">
                          <a:effectLst/>
                          <a:latin typeface="Arial" panose="020B0604020202020204" pitchFamily="34" charset="0"/>
                          <a:cs typeface="Arial" panose="020B0604020202020204" pitchFamily="34" charset="0"/>
                        </a:rPr>
                        <a:t>How many tons of RCA did you produce during the data gathering period?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20770832"/>
                  </a:ext>
                </a:extLst>
              </a:tr>
              <a:tr h="334128">
                <a:tc>
                  <a:txBody>
                    <a:bodyPr/>
                    <a:lstStyle/>
                    <a:p>
                      <a:pPr algn="l" fontAlgn="ctr"/>
                      <a:r>
                        <a:rPr lang="en-US" sz="1800" u="none" strike="noStrike" dirty="0">
                          <a:effectLst/>
                          <a:latin typeface="Arial" panose="020B0604020202020204" pitchFamily="34" charset="0"/>
                          <a:cs typeface="Arial" panose="020B0604020202020204" pitchFamily="34" charset="0"/>
                        </a:rPr>
                        <a:t>How many tons of RCA did you receive during the period?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855819930"/>
                  </a:ext>
                </a:extLst>
              </a:tr>
              <a:tr h="334128">
                <a:tc>
                  <a:txBody>
                    <a:bodyPr/>
                    <a:lstStyle/>
                    <a:p>
                      <a:pPr algn="l" fontAlgn="ctr"/>
                      <a:r>
                        <a:rPr lang="en-US" sz="1800" u="none" strike="noStrike">
                          <a:effectLst/>
                          <a:latin typeface="Arial" panose="020B0604020202020204" pitchFamily="34" charset="0"/>
                          <a:cs typeface="Arial" panose="020B0604020202020204" pitchFamily="34" charset="0"/>
                        </a:rPr>
                        <a:t>How many times did you receive RCA during the period?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99463604"/>
                  </a:ext>
                </a:extLst>
              </a:tr>
              <a:tr h="668257">
                <a:tc>
                  <a:txBody>
                    <a:bodyPr/>
                    <a:lstStyle/>
                    <a:p>
                      <a:pPr algn="l" fontAlgn="ctr"/>
                      <a:r>
                        <a:rPr lang="en-US" sz="1800" u="none" strike="noStrike">
                          <a:effectLst/>
                          <a:latin typeface="Arial" panose="020B0604020202020204" pitchFamily="34" charset="0"/>
                          <a:cs typeface="Arial" panose="020B0604020202020204" pitchFamily="34" charset="0"/>
                        </a:rPr>
                        <a:t>How tall are your RCA stockpile(s)? If it changes often, give your best estimate for average height</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60995370"/>
                  </a:ext>
                </a:extLst>
              </a:tr>
              <a:tr h="334128">
                <a:tc>
                  <a:txBody>
                    <a:bodyPr/>
                    <a:lstStyle/>
                    <a:p>
                      <a:pPr algn="l" fontAlgn="ctr"/>
                      <a:r>
                        <a:rPr lang="en-US" sz="1800" u="none" strike="noStrike">
                          <a:effectLst/>
                          <a:latin typeface="Arial" panose="020B0604020202020204" pitchFamily="34" charset="0"/>
                          <a:cs typeface="Arial" panose="020B0604020202020204" pitchFamily="34" charset="0"/>
                        </a:rPr>
                        <a:t>On average, how old is your RCA stockpile?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682527075"/>
                  </a:ext>
                </a:extLst>
              </a:tr>
              <a:tr h="668257">
                <a:tc>
                  <a:txBody>
                    <a:bodyPr/>
                    <a:lstStyle/>
                    <a:p>
                      <a:pPr algn="l" fontAlgn="ctr"/>
                      <a:r>
                        <a:rPr lang="en-US" sz="1800" u="none" strike="noStrike">
                          <a:effectLst/>
                          <a:latin typeface="Arial" panose="020B0604020202020204" pitchFamily="34" charset="0"/>
                          <a:cs typeface="Arial" panose="020B0604020202020204" pitchFamily="34" charset="0"/>
                        </a:rPr>
                        <a:t>Do you have a maximum target size for your RCA stockpile(s)?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50832981"/>
                  </a:ext>
                </a:extLst>
              </a:tr>
              <a:tr h="668257">
                <a:tc>
                  <a:txBody>
                    <a:bodyPr/>
                    <a:lstStyle/>
                    <a:p>
                      <a:pPr algn="l" fontAlgn="ctr"/>
                      <a:r>
                        <a:rPr lang="en-US" sz="1800" u="none" strike="noStrike">
                          <a:effectLst/>
                          <a:latin typeface="Arial" panose="020B0604020202020204" pitchFamily="34" charset="0"/>
                          <a:cs typeface="Arial" panose="020B0604020202020204" pitchFamily="34" charset="0"/>
                        </a:rPr>
                        <a:t>Is your stockpile a typical cone shape, or do you manipulate it to another shape (e.g. spread out until X feet tall)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75178149"/>
                  </a:ext>
                </a:extLst>
              </a:tr>
              <a:tr h="334128">
                <a:tc>
                  <a:txBody>
                    <a:bodyPr/>
                    <a:lstStyle/>
                    <a:p>
                      <a:pPr algn="l" fontAlgn="ctr"/>
                      <a:r>
                        <a:rPr lang="en-US" sz="1800" u="none" strike="noStrike" dirty="0">
                          <a:effectLst/>
                          <a:latin typeface="Arial" panose="020B0604020202020204" pitchFamily="34" charset="0"/>
                          <a:cs typeface="Arial" panose="020B0604020202020204" pitchFamily="34" charset="0"/>
                        </a:rPr>
                        <a:t>About what size is the RCA in your stockpiles?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24824232"/>
                  </a:ext>
                </a:extLst>
              </a:tr>
            </a:tbl>
          </a:graphicData>
        </a:graphic>
      </p:graphicFrame>
    </p:spTree>
    <p:extLst>
      <p:ext uri="{BB962C8B-B14F-4D97-AF65-F5344CB8AC3E}">
        <p14:creationId xmlns:p14="http://schemas.microsoft.com/office/powerpoint/2010/main" val="1242025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15F6B-F6B0-6758-2CA4-ADFC3E3EE6D0}"/>
              </a:ext>
            </a:extLst>
          </p:cNvPr>
          <p:cNvSpPr>
            <a:spLocks noGrp="1"/>
          </p:cNvSpPr>
          <p:nvPr>
            <p:ph type="title"/>
          </p:nvPr>
        </p:nvSpPr>
        <p:spPr/>
        <p:txBody>
          <a:bodyPr/>
          <a:lstStyle/>
          <a:p>
            <a:pPr algn="ctr"/>
            <a:r>
              <a:rPr lang="en-US" b="1" dirty="0"/>
              <a:t>Production / End of Life</a:t>
            </a:r>
          </a:p>
        </p:txBody>
      </p:sp>
      <p:sp>
        <p:nvSpPr>
          <p:cNvPr id="9" name="Content Placeholder 8">
            <a:extLst>
              <a:ext uri="{FF2B5EF4-FFF2-40B4-BE49-F238E27FC236}">
                <a16:creationId xmlns:a16="http://schemas.microsoft.com/office/drawing/2014/main" id="{C4413F44-F240-E8AD-ABE2-834ED34C09CF}"/>
              </a:ext>
            </a:extLst>
          </p:cNvPr>
          <p:cNvSpPr>
            <a:spLocks noGrp="1"/>
          </p:cNvSpPr>
          <p:nvPr>
            <p:ph sz="half" idx="2"/>
          </p:nvPr>
        </p:nvSpPr>
        <p:spPr/>
        <p:txBody>
          <a:bodyPr>
            <a:normAutofit/>
          </a:bodyPr>
          <a:lstStyle/>
          <a:p>
            <a:r>
              <a:rPr lang="en-US" b="0" i="0" u="none" strike="noStrike" dirty="0">
                <a:solidFill>
                  <a:srgbClr val="000000"/>
                </a:solidFill>
                <a:effectLst/>
                <a:latin typeface="Arial" panose="020B0604020202020204" pitchFamily="34" charset="0"/>
                <a:cs typeface="Arial" panose="020B0604020202020204" pitchFamily="34" charset="0"/>
              </a:rPr>
              <a:t>List the aggregates you produced &amp; sold in your reporting year, in short tons. </a:t>
            </a:r>
          </a:p>
          <a:p>
            <a:r>
              <a:rPr lang="en-US" b="0" i="0" u="none" strike="noStrike" dirty="0">
                <a:solidFill>
                  <a:srgbClr val="000000"/>
                </a:solidFill>
                <a:effectLst/>
                <a:latin typeface="Arial" panose="020B0604020202020204" pitchFamily="34" charset="0"/>
                <a:cs typeface="Arial" panose="020B0604020202020204" pitchFamily="34" charset="0"/>
              </a:rPr>
              <a:t>Please add your products until you have accounted for all of your production / sales in your reporting year</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77ACC16A-12A4-FC25-4406-D94325370C9B}"/>
              </a:ext>
            </a:extLst>
          </p:cNvPr>
          <p:cNvSpPr>
            <a:spLocks noGrp="1"/>
          </p:cNvSpPr>
          <p:nvPr>
            <p:ph sz="quarter" idx="4"/>
          </p:nvPr>
        </p:nvSpPr>
        <p:spPr/>
        <p:txBody>
          <a:bodyPr/>
          <a:lstStyle/>
          <a:p>
            <a:r>
              <a:rPr lang="en-US" dirty="0">
                <a:latin typeface="Arial" panose="020B0604020202020204" pitchFamily="34" charset="0"/>
                <a:cs typeface="Arial" panose="020B0604020202020204" pitchFamily="34" charset="0"/>
              </a:rPr>
              <a:t>How long has this quarry been in operation?</a:t>
            </a:r>
          </a:p>
          <a:p>
            <a:r>
              <a:rPr lang="en-US" dirty="0">
                <a:latin typeface="Arial" panose="020B0604020202020204" pitchFamily="34" charset="0"/>
                <a:cs typeface="Arial" panose="020B0604020202020204" pitchFamily="34" charset="0"/>
              </a:rPr>
              <a:t>From the ranges given, about how long do you expect this quarry to continue to operate?</a:t>
            </a:r>
          </a:p>
          <a:p>
            <a:r>
              <a:rPr lang="en-US" dirty="0">
                <a:latin typeface="Arial" panose="020B0604020202020204" pitchFamily="34" charset="0"/>
                <a:cs typeface="Arial" panose="020B0604020202020204" pitchFamily="34" charset="0"/>
              </a:rPr>
              <a:t>Do you have a quarry reclamation plan?</a:t>
            </a:r>
          </a:p>
          <a:p>
            <a:r>
              <a:rPr lang="en-US" dirty="0">
                <a:latin typeface="Arial" panose="020B0604020202020204" pitchFamily="34" charset="0"/>
                <a:cs typeface="Arial" panose="020B0604020202020204" pitchFamily="34" charset="0"/>
              </a:rPr>
              <a:t>If so, what general category does it fit into?</a:t>
            </a:r>
          </a:p>
          <a:p>
            <a:endParaRPr lang="en-US" dirty="0"/>
          </a:p>
        </p:txBody>
      </p:sp>
      <p:graphicFrame>
        <p:nvGraphicFramePr>
          <p:cNvPr id="19" name="Table 18">
            <a:extLst>
              <a:ext uri="{FF2B5EF4-FFF2-40B4-BE49-F238E27FC236}">
                <a16:creationId xmlns:a16="http://schemas.microsoft.com/office/drawing/2014/main" id="{58D35455-DD66-5CF9-17B6-4B36365320AB}"/>
              </a:ext>
            </a:extLst>
          </p:cNvPr>
          <p:cNvGraphicFramePr>
            <a:graphicFrameLocks noGrp="1"/>
          </p:cNvGraphicFramePr>
          <p:nvPr>
            <p:extLst>
              <p:ext uri="{D42A27DB-BD31-4B8C-83A1-F6EECF244321}">
                <p14:modId xmlns:p14="http://schemas.microsoft.com/office/powerpoint/2010/main" val="3211199063"/>
              </p:ext>
            </p:extLst>
          </p:nvPr>
        </p:nvGraphicFramePr>
        <p:xfrm>
          <a:off x="1196047" y="4271434"/>
          <a:ext cx="4600904" cy="1986915"/>
        </p:xfrm>
        <a:graphic>
          <a:graphicData uri="http://schemas.openxmlformats.org/drawingml/2006/table">
            <a:tbl>
              <a:tblPr>
                <a:tableStyleId>{5C22544A-7EE6-4342-B048-85BDC9FD1C3A}</a:tableStyleId>
              </a:tblPr>
              <a:tblGrid>
                <a:gridCol w="4600904">
                  <a:extLst>
                    <a:ext uri="{9D8B030D-6E8A-4147-A177-3AD203B41FA5}">
                      <a16:colId xmlns:a16="http://schemas.microsoft.com/office/drawing/2014/main" val="1474704447"/>
                    </a:ext>
                  </a:extLst>
                </a:gridCol>
              </a:tblGrid>
              <a:tr h="274619">
                <a:tc>
                  <a:txBody>
                    <a:bodyPr/>
                    <a:lstStyle/>
                    <a:p>
                      <a:pPr algn="l" fontAlgn="ctr"/>
                      <a:r>
                        <a:rPr lang="en-US" sz="1800" u="none" strike="noStrike">
                          <a:effectLst/>
                          <a:latin typeface="Arial" panose="020B0604020202020204" pitchFamily="34" charset="0"/>
                          <a:cs typeface="Arial" panose="020B0604020202020204" pitchFamily="34" charset="0"/>
                        </a:rPr>
                        <a:t>(example) Landscaping boulders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658313962"/>
                  </a:ext>
                </a:extLst>
              </a:tr>
              <a:tr h="274619">
                <a:tc>
                  <a:txBody>
                    <a:bodyPr/>
                    <a:lstStyle/>
                    <a:p>
                      <a:pPr algn="l" fontAlgn="ctr"/>
                      <a:r>
                        <a:rPr lang="en-US" sz="1800" u="none" strike="noStrike">
                          <a:effectLst/>
                          <a:latin typeface="Arial" panose="020B0604020202020204" pitchFamily="34" charset="0"/>
                          <a:cs typeface="Arial" panose="020B0604020202020204" pitchFamily="34" charset="0"/>
                        </a:rPr>
                        <a:t>(example) Cobbles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48304084"/>
                  </a:ext>
                </a:extLst>
              </a:tr>
              <a:tr h="274619">
                <a:tc>
                  <a:txBody>
                    <a:bodyPr/>
                    <a:lstStyle/>
                    <a:p>
                      <a:pPr algn="l" fontAlgn="ctr"/>
                      <a:r>
                        <a:rPr lang="en-US" sz="1800" u="none" strike="noStrike">
                          <a:effectLst/>
                          <a:latin typeface="Arial" panose="020B0604020202020204" pitchFamily="34" charset="0"/>
                          <a:cs typeface="Arial" panose="020B0604020202020204" pitchFamily="34" charset="0"/>
                        </a:rPr>
                        <a:t>(example) 3/4"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33008244"/>
                  </a:ext>
                </a:extLst>
              </a:tr>
              <a:tr h="274619">
                <a:tc>
                  <a:txBody>
                    <a:bodyPr/>
                    <a:lstStyle/>
                    <a:p>
                      <a:pPr algn="l" fontAlgn="ctr"/>
                      <a:r>
                        <a:rPr lang="en-US" sz="1800" u="none" strike="noStrike">
                          <a:effectLst/>
                          <a:latin typeface="Arial" panose="020B0604020202020204" pitchFamily="34" charset="0"/>
                          <a:cs typeface="Arial" panose="020B0604020202020204" pitchFamily="34" charset="0"/>
                        </a:rPr>
                        <a:t>(example) 1/2"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56666840"/>
                  </a:ext>
                </a:extLst>
              </a:tr>
              <a:tr h="274619">
                <a:tc>
                  <a:txBody>
                    <a:bodyPr/>
                    <a:lstStyle/>
                    <a:p>
                      <a:pPr algn="l" fontAlgn="ctr"/>
                      <a:r>
                        <a:rPr lang="en-US" sz="1800" u="none" strike="noStrike">
                          <a:effectLst/>
                          <a:latin typeface="Arial" panose="020B0604020202020204" pitchFamily="34" charset="0"/>
                          <a:cs typeface="Arial" panose="020B0604020202020204" pitchFamily="34" charset="0"/>
                        </a:rPr>
                        <a:t>(example) 3/4" washed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504417997"/>
                  </a:ext>
                </a:extLst>
              </a:tr>
              <a:tr h="274619">
                <a:tc>
                  <a:txBody>
                    <a:bodyPr/>
                    <a:lstStyle/>
                    <a:p>
                      <a:pPr algn="l" fontAlgn="ctr"/>
                      <a:r>
                        <a:rPr lang="en-US" sz="1800" u="none" strike="noStrike">
                          <a:effectLst/>
                          <a:latin typeface="Arial" panose="020B0604020202020204" pitchFamily="34" charset="0"/>
                          <a:cs typeface="Arial" panose="020B0604020202020204" pitchFamily="34" charset="0"/>
                        </a:rPr>
                        <a:t>(example) 1/2" washed</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81133915"/>
                  </a:ext>
                </a:extLst>
              </a:tr>
              <a:tr h="274619">
                <a:tc>
                  <a:txBody>
                    <a:bodyPr/>
                    <a:lstStyle/>
                    <a:p>
                      <a:pPr algn="l" fontAlgn="ctr"/>
                      <a:r>
                        <a:rPr lang="en-US" sz="1800" u="none" strike="noStrike" dirty="0">
                          <a:effectLst/>
                          <a:latin typeface="Arial" panose="020B0604020202020204" pitchFamily="34" charset="0"/>
                          <a:cs typeface="Arial" panose="020B0604020202020204" pitchFamily="34" charset="0"/>
                        </a:rPr>
                        <a:t>(example) Fine #2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92323319"/>
                  </a:ext>
                </a:extLst>
              </a:tr>
            </a:tbl>
          </a:graphicData>
        </a:graphic>
      </p:graphicFrame>
    </p:spTree>
    <p:extLst>
      <p:ext uri="{BB962C8B-B14F-4D97-AF65-F5344CB8AC3E}">
        <p14:creationId xmlns:p14="http://schemas.microsoft.com/office/powerpoint/2010/main" val="521022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1D33-E428-939D-6F0B-E9B334E58825}"/>
              </a:ext>
            </a:extLst>
          </p:cNvPr>
          <p:cNvSpPr>
            <a:spLocks noGrp="1"/>
          </p:cNvSpPr>
          <p:nvPr>
            <p:ph type="title"/>
          </p:nvPr>
        </p:nvSpPr>
        <p:spPr/>
        <p:txBody>
          <a:bodyPr/>
          <a:lstStyle/>
          <a:p>
            <a:pPr algn="ctr"/>
            <a:r>
              <a:rPr lang="en-US" b="1" dirty="0"/>
              <a:t>Sensitive information</a:t>
            </a:r>
          </a:p>
        </p:txBody>
      </p:sp>
      <p:sp>
        <p:nvSpPr>
          <p:cNvPr id="3" name="Content Placeholder 2">
            <a:extLst>
              <a:ext uri="{FF2B5EF4-FFF2-40B4-BE49-F238E27FC236}">
                <a16:creationId xmlns:a16="http://schemas.microsoft.com/office/drawing/2014/main" id="{4482410F-91F7-559B-A454-64B123B213E1}"/>
              </a:ext>
            </a:extLst>
          </p:cNvPr>
          <p:cNvSpPr>
            <a:spLocks noGrp="1"/>
          </p:cNvSpPr>
          <p:nvPr>
            <p:ph idx="1"/>
          </p:nvPr>
        </p:nvSpPr>
        <p:spPr>
          <a:xfrm>
            <a:off x="1077687" y="2013856"/>
            <a:ext cx="9334648" cy="3570515"/>
          </a:xfrm>
        </p:spPr>
        <p:txBody>
          <a:bodyPr>
            <a:normAutofit/>
          </a:bodyPr>
          <a:lstStyle/>
          <a:p>
            <a:pPr marL="0" indent="0" algn="ctr">
              <a:buNone/>
            </a:pPr>
            <a:r>
              <a:rPr lang="en-US" sz="4000" dirty="0"/>
              <a:t>All proprietary operational data is protected</a:t>
            </a:r>
          </a:p>
          <a:p>
            <a:pPr marL="0" indent="0" algn="ctr">
              <a:buNone/>
            </a:pPr>
            <a:endParaRPr lang="en-US" sz="4000" dirty="0"/>
          </a:p>
          <a:p>
            <a:pPr marL="0" indent="0" algn="ctr">
              <a:buNone/>
            </a:pPr>
            <a:r>
              <a:rPr lang="en-US" sz="4000" dirty="0"/>
              <a:t>Only final performance metrics are public</a:t>
            </a:r>
          </a:p>
          <a:p>
            <a:pPr marL="0" indent="0" algn="ctr">
              <a:buNone/>
            </a:pPr>
            <a:endParaRPr lang="en-US" sz="4000" dirty="0"/>
          </a:p>
          <a:p>
            <a:pPr marL="0" indent="0" algn="ctr">
              <a:buNone/>
            </a:pPr>
            <a:r>
              <a:rPr lang="en-US" sz="4000" dirty="0"/>
              <a:t>You choose which EPDs get published</a:t>
            </a:r>
          </a:p>
        </p:txBody>
      </p:sp>
    </p:spTree>
    <p:extLst>
      <p:ext uri="{BB962C8B-B14F-4D97-AF65-F5344CB8AC3E}">
        <p14:creationId xmlns:p14="http://schemas.microsoft.com/office/powerpoint/2010/main" val="3654210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a:extLst>
              <a:ext uri="{FF2B5EF4-FFF2-40B4-BE49-F238E27FC236}">
                <a16:creationId xmlns:a16="http://schemas.microsoft.com/office/drawing/2014/main" id="{F029EA43-76F2-8865-B22E-8536586FB330}"/>
              </a:ext>
            </a:extLst>
          </p:cNvPr>
          <p:cNvSpPr/>
          <p:nvPr/>
        </p:nvSpPr>
        <p:spPr>
          <a:xfrm rot="16969293">
            <a:off x="5635816" y="-2002662"/>
            <a:ext cx="920367" cy="1154128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AC78F5-3F99-A834-0C97-6A73E1278AE6}"/>
              </a:ext>
            </a:extLst>
          </p:cNvPr>
          <p:cNvSpPr>
            <a:spLocks noGrp="1"/>
          </p:cNvSpPr>
          <p:nvPr>
            <p:ph type="title"/>
          </p:nvPr>
        </p:nvSpPr>
        <p:spPr/>
        <p:txBody>
          <a:bodyPr/>
          <a:lstStyle/>
          <a:p>
            <a:r>
              <a:rPr lang="en-US" dirty="0"/>
              <a:t>Workflow</a:t>
            </a:r>
          </a:p>
        </p:txBody>
      </p:sp>
      <p:sp>
        <p:nvSpPr>
          <p:cNvPr id="4" name="Rectangle 3">
            <a:extLst>
              <a:ext uri="{FF2B5EF4-FFF2-40B4-BE49-F238E27FC236}">
                <a16:creationId xmlns:a16="http://schemas.microsoft.com/office/drawing/2014/main" id="{E42D21BF-D621-6C4B-CD5F-CA3558F3EF22}"/>
              </a:ext>
            </a:extLst>
          </p:cNvPr>
          <p:cNvSpPr/>
          <p:nvPr/>
        </p:nvSpPr>
        <p:spPr>
          <a:xfrm>
            <a:off x="687869" y="2258783"/>
            <a:ext cx="1709057" cy="9470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Data collection</a:t>
            </a:r>
          </a:p>
          <a:p>
            <a:pPr algn="ctr"/>
            <a:r>
              <a:rPr lang="en-US" dirty="0"/>
              <a:t>(excel)</a:t>
            </a:r>
          </a:p>
        </p:txBody>
      </p:sp>
      <p:sp>
        <p:nvSpPr>
          <p:cNvPr id="5" name="Rectangle 4">
            <a:extLst>
              <a:ext uri="{FF2B5EF4-FFF2-40B4-BE49-F238E27FC236}">
                <a16:creationId xmlns:a16="http://schemas.microsoft.com/office/drawing/2014/main" id="{6BE51CE4-A9B3-410D-2858-6E0F2A9E190F}"/>
              </a:ext>
            </a:extLst>
          </p:cNvPr>
          <p:cNvSpPr/>
          <p:nvPr/>
        </p:nvSpPr>
        <p:spPr>
          <a:xfrm>
            <a:off x="2778840" y="2732310"/>
            <a:ext cx="1709057" cy="9470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Create Theta account</a:t>
            </a:r>
          </a:p>
        </p:txBody>
      </p:sp>
      <p:sp>
        <p:nvSpPr>
          <p:cNvPr id="6" name="Rectangle 5">
            <a:extLst>
              <a:ext uri="{FF2B5EF4-FFF2-40B4-BE49-F238E27FC236}">
                <a16:creationId xmlns:a16="http://schemas.microsoft.com/office/drawing/2014/main" id="{D7C5EE02-F463-D127-1B78-799344E2CB4E}"/>
              </a:ext>
            </a:extLst>
          </p:cNvPr>
          <p:cNvSpPr/>
          <p:nvPr/>
        </p:nvSpPr>
        <p:spPr>
          <a:xfrm>
            <a:off x="4869811" y="3205839"/>
            <a:ext cx="1709057" cy="9470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Define your facilities</a:t>
            </a:r>
          </a:p>
        </p:txBody>
      </p:sp>
      <p:sp>
        <p:nvSpPr>
          <p:cNvPr id="7" name="Rectangle 6">
            <a:extLst>
              <a:ext uri="{FF2B5EF4-FFF2-40B4-BE49-F238E27FC236}">
                <a16:creationId xmlns:a16="http://schemas.microsoft.com/office/drawing/2014/main" id="{3FA09E24-81C1-338A-CEFC-FF00858F2B4A}"/>
              </a:ext>
            </a:extLst>
          </p:cNvPr>
          <p:cNvSpPr/>
          <p:nvPr/>
        </p:nvSpPr>
        <p:spPr>
          <a:xfrm>
            <a:off x="6960782" y="3679367"/>
            <a:ext cx="1709057" cy="9470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Define your products</a:t>
            </a:r>
          </a:p>
        </p:txBody>
      </p:sp>
      <p:sp>
        <p:nvSpPr>
          <p:cNvPr id="8" name="Rectangle 7">
            <a:extLst>
              <a:ext uri="{FF2B5EF4-FFF2-40B4-BE49-F238E27FC236}">
                <a16:creationId xmlns:a16="http://schemas.microsoft.com/office/drawing/2014/main" id="{2D99989F-3CE0-B01E-9B49-9A02AF8F6335}"/>
              </a:ext>
            </a:extLst>
          </p:cNvPr>
          <p:cNvSpPr/>
          <p:nvPr/>
        </p:nvSpPr>
        <p:spPr>
          <a:xfrm>
            <a:off x="9048031" y="4152895"/>
            <a:ext cx="1709057" cy="9470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Create EPDs</a:t>
            </a:r>
          </a:p>
        </p:txBody>
      </p:sp>
      <p:sp>
        <p:nvSpPr>
          <p:cNvPr id="12" name="TextBox 11">
            <a:extLst>
              <a:ext uri="{FF2B5EF4-FFF2-40B4-BE49-F238E27FC236}">
                <a16:creationId xmlns:a16="http://schemas.microsoft.com/office/drawing/2014/main" id="{EE4CCE0D-4F3E-D4B1-6CF5-9F50C6960DB6}"/>
              </a:ext>
            </a:extLst>
          </p:cNvPr>
          <p:cNvSpPr txBox="1"/>
          <p:nvPr/>
        </p:nvSpPr>
        <p:spPr>
          <a:xfrm>
            <a:off x="698159" y="3273774"/>
            <a:ext cx="1688476" cy="369332"/>
          </a:xfrm>
          <a:prstGeom prst="rect">
            <a:avLst/>
          </a:prstGeom>
          <a:noFill/>
        </p:spPr>
        <p:txBody>
          <a:bodyPr wrap="none" rtlCol="0">
            <a:spAutoFit/>
          </a:bodyPr>
          <a:lstStyle/>
          <a:p>
            <a:pPr algn="ctr"/>
            <a:r>
              <a:rPr lang="en-US" dirty="0"/>
              <a:t>Available today!</a:t>
            </a:r>
          </a:p>
        </p:txBody>
      </p:sp>
    </p:spTree>
    <p:extLst>
      <p:ext uri="{BB962C8B-B14F-4D97-AF65-F5344CB8AC3E}">
        <p14:creationId xmlns:p14="http://schemas.microsoft.com/office/powerpoint/2010/main" val="3464322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CBFC7-59B2-318B-A054-B66EEC08FA8A}"/>
              </a:ext>
            </a:extLst>
          </p:cNvPr>
          <p:cNvPicPr>
            <a:picLocks noChangeAspect="1"/>
          </p:cNvPicPr>
          <p:nvPr/>
        </p:nvPicPr>
        <p:blipFill>
          <a:blip r:embed="rId2"/>
          <a:stretch>
            <a:fillRect/>
          </a:stretch>
        </p:blipFill>
        <p:spPr>
          <a:xfrm>
            <a:off x="3007846" y="1917220"/>
            <a:ext cx="6176308" cy="4335976"/>
          </a:xfrm>
          <a:prstGeom prst="rect">
            <a:avLst/>
          </a:prstGeom>
        </p:spPr>
      </p:pic>
      <p:sp>
        <p:nvSpPr>
          <p:cNvPr id="3" name="Title 2">
            <a:extLst>
              <a:ext uri="{FF2B5EF4-FFF2-40B4-BE49-F238E27FC236}">
                <a16:creationId xmlns:a16="http://schemas.microsoft.com/office/drawing/2014/main" id="{9BFFDC9E-F070-B7E6-829F-B0355AC5FFA1}"/>
              </a:ext>
            </a:extLst>
          </p:cNvPr>
          <p:cNvSpPr>
            <a:spLocks noGrp="1"/>
          </p:cNvSpPr>
          <p:nvPr>
            <p:ph type="title"/>
          </p:nvPr>
        </p:nvSpPr>
        <p:spPr/>
        <p:txBody>
          <a:bodyPr/>
          <a:lstStyle/>
          <a:p>
            <a:pPr algn="ctr"/>
            <a:r>
              <a:rPr lang="en-US" b="1" dirty="0"/>
              <a:t>Create an Account</a:t>
            </a:r>
          </a:p>
        </p:txBody>
      </p:sp>
    </p:spTree>
    <p:extLst>
      <p:ext uri="{BB962C8B-B14F-4D97-AF65-F5344CB8AC3E}">
        <p14:creationId xmlns:p14="http://schemas.microsoft.com/office/powerpoint/2010/main" val="1183806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D3891D-4355-4718-74C8-524B23907A21}"/>
              </a:ext>
            </a:extLst>
          </p:cNvPr>
          <p:cNvPicPr>
            <a:picLocks noChangeAspect="1"/>
          </p:cNvPicPr>
          <p:nvPr/>
        </p:nvPicPr>
        <p:blipFill>
          <a:blip r:embed="rId2"/>
          <a:stretch>
            <a:fillRect/>
          </a:stretch>
        </p:blipFill>
        <p:spPr>
          <a:xfrm>
            <a:off x="3007331" y="1923690"/>
            <a:ext cx="6430787" cy="4306642"/>
          </a:xfrm>
          <a:prstGeom prst="rect">
            <a:avLst/>
          </a:prstGeom>
        </p:spPr>
      </p:pic>
      <p:sp>
        <p:nvSpPr>
          <p:cNvPr id="2" name="Title 1">
            <a:extLst>
              <a:ext uri="{FF2B5EF4-FFF2-40B4-BE49-F238E27FC236}">
                <a16:creationId xmlns:a16="http://schemas.microsoft.com/office/drawing/2014/main" id="{057BAB6A-D231-181F-D487-3C597F72668A}"/>
              </a:ext>
            </a:extLst>
          </p:cNvPr>
          <p:cNvSpPr>
            <a:spLocks noGrp="1"/>
          </p:cNvSpPr>
          <p:nvPr>
            <p:ph type="title"/>
          </p:nvPr>
        </p:nvSpPr>
        <p:spPr/>
        <p:txBody>
          <a:bodyPr/>
          <a:lstStyle/>
          <a:p>
            <a:pPr algn="ctr"/>
            <a:r>
              <a:rPr lang="en-US" b="1" dirty="0"/>
              <a:t>Define Facility</a:t>
            </a:r>
          </a:p>
        </p:txBody>
      </p:sp>
    </p:spTree>
    <p:extLst>
      <p:ext uri="{BB962C8B-B14F-4D97-AF65-F5344CB8AC3E}">
        <p14:creationId xmlns:p14="http://schemas.microsoft.com/office/powerpoint/2010/main" val="1296186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E039B-86F7-CE28-3E98-AF8C07D82908}"/>
              </a:ext>
            </a:extLst>
          </p:cNvPr>
          <p:cNvPicPr>
            <a:picLocks noChangeAspect="1"/>
          </p:cNvPicPr>
          <p:nvPr/>
        </p:nvPicPr>
        <p:blipFill>
          <a:blip r:embed="rId2"/>
          <a:stretch>
            <a:fillRect/>
          </a:stretch>
        </p:blipFill>
        <p:spPr>
          <a:xfrm>
            <a:off x="1164348" y="1871931"/>
            <a:ext cx="2708912" cy="4258157"/>
          </a:xfrm>
          <a:prstGeom prst="rect">
            <a:avLst/>
          </a:prstGeom>
        </p:spPr>
      </p:pic>
      <p:pic>
        <p:nvPicPr>
          <p:cNvPr id="4" name="Picture 3">
            <a:extLst>
              <a:ext uri="{FF2B5EF4-FFF2-40B4-BE49-F238E27FC236}">
                <a16:creationId xmlns:a16="http://schemas.microsoft.com/office/drawing/2014/main" id="{CDBD0D80-C975-EC9A-C4AC-09F779682572}"/>
              </a:ext>
            </a:extLst>
          </p:cNvPr>
          <p:cNvPicPr>
            <a:picLocks noChangeAspect="1"/>
          </p:cNvPicPr>
          <p:nvPr/>
        </p:nvPicPr>
        <p:blipFill>
          <a:blip r:embed="rId3"/>
          <a:stretch>
            <a:fillRect/>
          </a:stretch>
        </p:blipFill>
        <p:spPr>
          <a:xfrm>
            <a:off x="4372640" y="2077378"/>
            <a:ext cx="7137812" cy="2951822"/>
          </a:xfrm>
          <a:prstGeom prst="rect">
            <a:avLst/>
          </a:prstGeom>
        </p:spPr>
      </p:pic>
      <p:sp>
        <p:nvSpPr>
          <p:cNvPr id="2" name="Title 1">
            <a:extLst>
              <a:ext uri="{FF2B5EF4-FFF2-40B4-BE49-F238E27FC236}">
                <a16:creationId xmlns:a16="http://schemas.microsoft.com/office/drawing/2014/main" id="{B901C018-0FF5-1E3B-0AE4-B94AA8C2DD2C}"/>
              </a:ext>
            </a:extLst>
          </p:cNvPr>
          <p:cNvSpPr>
            <a:spLocks noGrp="1"/>
          </p:cNvSpPr>
          <p:nvPr>
            <p:ph type="title"/>
          </p:nvPr>
        </p:nvSpPr>
        <p:spPr/>
        <p:txBody>
          <a:bodyPr/>
          <a:lstStyle/>
          <a:p>
            <a:pPr algn="ctr"/>
            <a:r>
              <a:rPr lang="en-US" b="1" dirty="0"/>
              <a:t>Facility Data</a:t>
            </a:r>
          </a:p>
        </p:txBody>
      </p:sp>
    </p:spTree>
    <p:extLst>
      <p:ext uri="{BB962C8B-B14F-4D97-AF65-F5344CB8AC3E}">
        <p14:creationId xmlns:p14="http://schemas.microsoft.com/office/powerpoint/2010/main" val="1948742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6C7EA-D8B0-7D15-26C2-DE1D93F43716}"/>
              </a:ext>
            </a:extLst>
          </p:cNvPr>
          <p:cNvPicPr>
            <a:picLocks noChangeAspect="1"/>
          </p:cNvPicPr>
          <p:nvPr/>
        </p:nvPicPr>
        <p:blipFill>
          <a:blip r:embed="rId2"/>
          <a:stretch>
            <a:fillRect/>
          </a:stretch>
        </p:blipFill>
        <p:spPr>
          <a:xfrm>
            <a:off x="805543" y="1763739"/>
            <a:ext cx="10151465" cy="4114547"/>
          </a:xfrm>
          <a:prstGeom prst="rect">
            <a:avLst/>
          </a:prstGeom>
        </p:spPr>
      </p:pic>
      <p:sp>
        <p:nvSpPr>
          <p:cNvPr id="2" name="Title 1">
            <a:extLst>
              <a:ext uri="{FF2B5EF4-FFF2-40B4-BE49-F238E27FC236}">
                <a16:creationId xmlns:a16="http://schemas.microsoft.com/office/drawing/2014/main" id="{A6D296B8-AC44-DD3E-DCB3-705EF5BC7856}"/>
              </a:ext>
            </a:extLst>
          </p:cNvPr>
          <p:cNvSpPr>
            <a:spLocks noGrp="1"/>
          </p:cNvSpPr>
          <p:nvPr>
            <p:ph type="title"/>
          </p:nvPr>
        </p:nvSpPr>
        <p:spPr/>
        <p:txBody>
          <a:bodyPr/>
          <a:lstStyle/>
          <a:p>
            <a:pPr algn="ctr"/>
            <a:r>
              <a:rPr lang="en-US" b="1" dirty="0"/>
              <a:t>Products</a:t>
            </a:r>
          </a:p>
        </p:txBody>
      </p:sp>
    </p:spTree>
    <p:extLst>
      <p:ext uri="{BB962C8B-B14F-4D97-AF65-F5344CB8AC3E}">
        <p14:creationId xmlns:p14="http://schemas.microsoft.com/office/powerpoint/2010/main" val="1491937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BBB44-7DE1-7B96-97FA-F544EC87A951}"/>
              </a:ext>
            </a:extLst>
          </p:cNvPr>
          <p:cNvSpPr>
            <a:spLocks noGrp="1"/>
          </p:cNvSpPr>
          <p:nvPr>
            <p:ph type="title"/>
          </p:nvPr>
        </p:nvSpPr>
        <p:spPr/>
        <p:txBody>
          <a:bodyPr/>
          <a:lstStyle/>
          <a:p>
            <a:pPr algn="ctr"/>
            <a:r>
              <a:rPr lang="en-US" b="1" dirty="0"/>
              <a:t>Timeline and What to Expect</a:t>
            </a:r>
          </a:p>
        </p:txBody>
      </p:sp>
      <p:sp>
        <p:nvSpPr>
          <p:cNvPr id="4" name="Content Placeholder 3">
            <a:extLst>
              <a:ext uri="{FF2B5EF4-FFF2-40B4-BE49-F238E27FC236}">
                <a16:creationId xmlns:a16="http://schemas.microsoft.com/office/drawing/2014/main" id="{39F091A1-3C9C-A89D-9586-F031535A3369}"/>
              </a:ext>
            </a:extLst>
          </p:cNvPr>
          <p:cNvSpPr>
            <a:spLocks noGrp="1"/>
          </p:cNvSpPr>
          <p:nvPr>
            <p:ph idx="1"/>
          </p:nvPr>
        </p:nvSpPr>
        <p:spPr/>
        <p:txBody>
          <a:bodyPr/>
          <a:lstStyle/>
          <a:p>
            <a:r>
              <a:rPr lang="en-US" dirty="0"/>
              <a:t>Driven by PCR process: Soon</a:t>
            </a:r>
          </a:p>
          <a:p>
            <a:r>
              <a:rPr lang="en-US" dirty="0"/>
              <a:t>Register beta interest: underway</a:t>
            </a:r>
          </a:p>
          <a:p>
            <a:r>
              <a:rPr lang="en-US" dirty="0"/>
              <a:t>Beta testing: in process</a:t>
            </a:r>
          </a:p>
          <a:p>
            <a:r>
              <a:rPr lang="en-US" dirty="0"/>
              <a:t>Launch: when the PCR is published</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13D4D75-5BAF-49F1-9CFE-682F38CA0AFF}"/>
              </a:ext>
            </a:extLst>
          </p:cNvPr>
          <p:cNvPicPr>
            <a:picLocks noChangeAspect="1"/>
          </p:cNvPicPr>
          <p:nvPr/>
        </p:nvPicPr>
        <p:blipFill>
          <a:blip r:embed="rId2"/>
          <a:stretch>
            <a:fillRect/>
          </a:stretch>
        </p:blipFill>
        <p:spPr>
          <a:xfrm>
            <a:off x="8320131" y="2601684"/>
            <a:ext cx="3204689" cy="3788229"/>
          </a:xfrm>
          <a:prstGeom prst="rect">
            <a:avLst/>
          </a:prstGeom>
        </p:spPr>
      </p:pic>
      <p:sp>
        <p:nvSpPr>
          <p:cNvPr id="7" name="TextBox 6">
            <a:extLst>
              <a:ext uri="{FF2B5EF4-FFF2-40B4-BE49-F238E27FC236}">
                <a16:creationId xmlns:a16="http://schemas.microsoft.com/office/drawing/2014/main" id="{5B452B9F-3615-A98D-8809-6F782161BFD9}"/>
              </a:ext>
            </a:extLst>
          </p:cNvPr>
          <p:cNvSpPr txBox="1"/>
          <p:nvPr/>
        </p:nvSpPr>
        <p:spPr>
          <a:xfrm>
            <a:off x="1489051" y="4904621"/>
            <a:ext cx="4765638" cy="1384995"/>
          </a:xfrm>
          <a:prstGeom prst="rect">
            <a:avLst/>
          </a:prstGeom>
          <a:noFill/>
        </p:spPr>
        <p:txBody>
          <a:bodyPr wrap="square" rtlCol="0">
            <a:spAutoFit/>
          </a:bodyPr>
          <a:lstStyle/>
          <a:p>
            <a:pPr marL="0" indent="0" algn="ctr">
              <a:buNone/>
            </a:pPr>
            <a:r>
              <a:rPr lang="en-US" sz="2800" dirty="0"/>
              <a:t>Sign up for beta testing at</a:t>
            </a:r>
          </a:p>
          <a:p>
            <a:pPr marL="0" indent="0" algn="ctr">
              <a:buNone/>
            </a:pPr>
            <a:r>
              <a:rPr lang="en-US" sz="2800" dirty="0">
                <a:hlinkClick r:id="rId3"/>
              </a:rPr>
              <a:t>www.AggregateEpd.com</a:t>
            </a:r>
            <a:endParaRPr lang="en-US" sz="2800" dirty="0"/>
          </a:p>
          <a:p>
            <a:pPr algn="ctr"/>
            <a:endParaRPr lang="en-US" sz="2800" dirty="0"/>
          </a:p>
        </p:txBody>
      </p:sp>
    </p:spTree>
    <p:extLst>
      <p:ext uri="{BB962C8B-B14F-4D97-AF65-F5344CB8AC3E}">
        <p14:creationId xmlns:p14="http://schemas.microsoft.com/office/powerpoint/2010/main" val="396217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96405E0-5A8D-4D4E-A403-AF28E9C75D2D}"/>
              </a:ext>
            </a:extLst>
          </p:cNvPr>
          <p:cNvGraphicFramePr>
            <a:graphicFrameLocks noGrp="1"/>
          </p:cNvGraphicFramePr>
          <p:nvPr>
            <p:extLst>
              <p:ext uri="{D42A27DB-BD31-4B8C-83A1-F6EECF244321}">
                <p14:modId xmlns:p14="http://schemas.microsoft.com/office/powerpoint/2010/main" val="3057745536"/>
              </p:ext>
            </p:extLst>
          </p:nvPr>
        </p:nvGraphicFramePr>
        <p:xfrm>
          <a:off x="1381984" y="1942011"/>
          <a:ext cx="9608068" cy="4289604"/>
        </p:xfrm>
        <a:graphic>
          <a:graphicData uri="http://schemas.openxmlformats.org/drawingml/2006/table">
            <a:tbl>
              <a:tblPr firstRow="1" firstCol="1" bandRow="1">
                <a:tableStyleId>{5C22544A-7EE6-4342-B048-85BDC9FD1C3A}</a:tableStyleId>
              </a:tblPr>
              <a:tblGrid>
                <a:gridCol w="1665389">
                  <a:extLst>
                    <a:ext uri="{9D8B030D-6E8A-4147-A177-3AD203B41FA5}">
                      <a16:colId xmlns:a16="http://schemas.microsoft.com/office/drawing/2014/main" val="3468045721"/>
                    </a:ext>
                  </a:extLst>
                </a:gridCol>
                <a:gridCol w="2877609">
                  <a:extLst>
                    <a:ext uri="{9D8B030D-6E8A-4147-A177-3AD203B41FA5}">
                      <a16:colId xmlns:a16="http://schemas.microsoft.com/office/drawing/2014/main" val="972063265"/>
                    </a:ext>
                  </a:extLst>
                </a:gridCol>
                <a:gridCol w="5065070">
                  <a:extLst>
                    <a:ext uri="{9D8B030D-6E8A-4147-A177-3AD203B41FA5}">
                      <a16:colId xmlns:a16="http://schemas.microsoft.com/office/drawing/2014/main" val="4061214721"/>
                    </a:ext>
                  </a:extLst>
                </a:gridCol>
              </a:tblGrid>
              <a:tr h="323125">
                <a:tc>
                  <a:txBody>
                    <a:bodyPr/>
                    <a:lstStyle/>
                    <a:p>
                      <a:pPr marL="0" marR="0" algn="ctr">
                        <a:lnSpc>
                          <a:spcPct val="107000"/>
                        </a:lnSpc>
                        <a:spcBef>
                          <a:spcPts val="0"/>
                        </a:spcBef>
                        <a:spcAft>
                          <a:spcPts val="0"/>
                        </a:spcAft>
                      </a:pPr>
                      <a:r>
                        <a:rPr lang="en-US" sz="1600" dirty="0">
                          <a:effectLst/>
                        </a:rPr>
                        <a:t>Year introduced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Source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Bill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3274091286"/>
                  </a:ext>
                </a:extLst>
              </a:tr>
              <a:tr h="334454">
                <a:tc>
                  <a:txBody>
                    <a:bodyPr/>
                    <a:lstStyle/>
                    <a:p>
                      <a:pPr marL="0" marR="0" algn="ctr">
                        <a:lnSpc>
                          <a:spcPct val="107000"/>
                        </a:lnSpc>
                        <a:spcBef>
                          <a:spcPts val="0"/>
                        </a:spcBef>
                        <a:spcAft>
                          <a:spcPts val="0"/>
                        </a:spcAft>
                      </a:pPr>
                      <a:r>
                        <a:rPr lang="en-US" sz="1600" dirty="0">
                          <a:effectLst/>
                        </a:rPr>
                        <a:t>2017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California Legislature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2">
                            <a:extLst>
                              <a:ext uri="{A12FA001-AC4F-418D-AE19-62706E023703}">
                                <ahyp:hlinkClr xmlns:ahyp="http://schemas.microsoft.com/office/drawing/2018/hyperlinkcolor" val="tx"/>
                              </a:ext>
                            </a:extLst>
                          </a:hlinkClick>
                        </a:rPr>
                        <a:t>Buy Clean California Act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3842248249"/>
                  </a:ext>
                </a:extLst>
              </a:tr>
              <a:tr h="332456">
                <a:tc>
                  <a:txBody>
                    <a:bodyPr/>
                    <a:lstStyle/>
                    <a:p>
                      <a:pPr marL="0" marR="0" algn="ctr">
                        <a:lnSpc>
                          <a:spcPct val="107000"/>
                        </a:lnSpc>
                        <a:spcBef>
                          <a:spcPts val="0"/>
                        </a:spcBef>
                        <a:spcAft>
                          <a:spcPts val="0"/>
                        </a:spcAft>
                      </a:pPr>
                      <a:r>
                        <a:rPr lang="en-US" sz="1600" dirty="0">
                          <a:effectLst/>
                        </a:rPr>
                        <a:t>2019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Minnesota Legislature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3">
                            <a:extLst>
                              <a:ext uri="{A12FA001-AC4F-418D-AE19-62706E023703}">
                                <ahyp:hlinkClr xmlns:ahyp="http://schemas.microsoft.com/office/drawing/2018/hyperlinkcolor" val="tx"/>
                              </a:ext>
                            </a:extLst>
                          </a:hlinkClick>
                        </a:rPr>
                        <a:t>HF 2204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3012447256"/>
                  </a:ext>
                </a:extLst>
              </a:tr>
              <a:tr h="323125">
                <a:tc>
                  <a:txBody>
                    <a:bodyPr/>
                    <a:lstStyle/>
                    <a:p>
                      <a:pPr marL="0" marR="0" algn="ctr">
                        <a:lnSpc>
                          <a:spcPct val="107000"/>
                        </a:lnSpc>
                        <a:spcBef>
                          <a:spcPts val="0"/>
                        </a:spcBef>
                        <a:spcAft>
                          <a:spcPts val="0"/>
                        </a:spcAft>
                      </a:pPr>
                      <a:r>
                        <a:rPr lang="en-US" sz="1600" dirty="0">
                          <a:effectLst/>
                        </a:rPr>
                        <a:t>2020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New York State Senate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4">
                            <a:extLst>
                              <a:ext uri="{A12FA001-AC4F-418D-AE19-62706E023703}">
                                <ahyp:hlinkClr xmlns:ahyp="http://schemas.microsoft.com/office/drawing/2018/hyperlinkcolor" val="tx"/>
                              </a:ext>
                            </a:extLst>
                          </a:hlinkClick>
                        </a:rPr>
                        <a:t>S542</a:t>
                      </a:r>
                      <a:r>
                        <a:rPr lang="en-US" sz="1600" dirty="0">
                          <a:solidFill>
                            <a:schemeClr val="tx1"/>
                          </a:solidFill>
                          <a:effectLst/>
                        </a:rPr>
                        <a:t> (Original)</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41093081"/>
                  </a:ext>
                </a:extLst>
              </a:tr>
              <a:tr h="375749">
                <a:tc>
                  <a:txBody>
                    <a:bodyPr/>
                    <a:lstStyle/>
                    <a:p>
                      <a:pPr marL="0" marR="0" algn="ctr" fontAlgn="base">
                        <a:lnSpc>
                          <a:spcPct val="107000"/>
                        </a:lnSpc>
                        <a:spcBef>
                          <a:spcPts val="0"/>
                        </a:spcBef>
                        <a:spcAft>
                          <a:spcPts val="0"/>
                        </a:spcAft>
                      </a:pPr>
                      <a:r>
                        <a:rPr lang="en-US" sz="1600">
                          <a:effectLst/>
                        </a:rPr>
                        <a:t>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fontAlgn="base">
                        <a:lnSpc>
                          <a:spcPct val="107000"/>
                        </a:lnSpc>
                        <a:spcBef>
                          <a:spcPts val="0"/>
                        </a:spcBef>
                        <a:spcAft>
                          <a:spcPts val="0"/>
                        </a:spcAft>
                      </a:pPr>
                      <a:r>
                        <a:rPr lang="en-US" sz="1600" dirty="0">
                          <a:effectLst/>
                        </a:rPr>
                        <a:t>California Legislature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fontAlgn="base">
                        <a:lnSpc>
                          <a:spcPct val="107000"/>
                        </a:lnSpc>
                        <a:spcBef>
                          <a:spcPts val="0"/>
                        </a:spcBef>
                        <a:spcAft>
                          <a:spcPts val="0"/>
                        </a:spcAft>
                      </a:pPr>
                      <a:r>
                        <a:rPr lang="en-US" sz="1600" u="sng" dirty="0">
                          <a:solidFill>
                            <a:schemeClr val="tx1"/>
                          </a:solidFill>
                          <a:effectLst/>
                          <a:hlinkClick r:id="rId5">
                            <a:extLst>
                              <a:ext uri="{A12FA001-AC4F-418D-AE19-62706E023703}">
                                <ahyp:hlinkClr xmlns:ahyp="http://schemas.microsoft.com/office/drawing/2018/hyperlinkcolor" val="tx"/>
                              </a:ext>
                            </a:extLst>
                          </a:hlinkClick>
                        </a:rPr>
                        <a:t>AB-1365</a:t>
                      </a:r>
                      <a:r>
                        <a:rPr lang="en-US" sz="1600" dirty="0">
                          <a:solidFill>
                            <a:schemeClr val="tx1"/>
                          </a:solidFill>
                          <a:effectLst/>
                        </a:rPr>
                        <a:t>, </a:t>
                      </a:r>
                      <a:r>
                        <a:rPr lang="en-US" sz="1600" u="sng" dirty="0">
                          <a:solidFill>
                            <a:schemeClr val="tx1"/>
                          </a:solidFill>
                          <a:effectLst/>
                          <a:hlinkClick r:id="rId6">
                            <a:extLst>
                              <a:ext uri="{A12FA001-AC4F-418D-AE19-62706E023703}">
                                <ahyp:hlinkClr xmlns:ahyp="http://schemas.microsoft.com/office/drawing/2018/hyperlinkcolor" val="tx"/>
                              </a:ext>
                            </a:extLst>
                          </a:hlinkClick>
                        </a:rPr>
                        <a:t>SB-778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1839347360"/>
                  </a:ext>
                </a:extLst>
              </a:tr>
              <a:tr h="323125">
                <a:tc>
                  <a:txBody>
                    <a:bodyPr/>
                    <a:lstStyle/>
                    <a:p>
                      <a:pPr marL="0" marR="0" algn="ctr">
                        <a:lnSpc>
                          <a:spcPct val="107000"/>
                        </a:lnSpc>
                        <a:spcBef>
                          <a:spcPts val="0"/>
                        </a:spcBef>
                        <a:spcAft>
                          <a:spcPts val="0"/>
                        </a:spcAft>
                      </a:pPr>
                      <a:r>
                        <a:rPr lang="en-US" sz="1600">
                          <a:effectLst/>
                        </a:rPr>
                        <a:t>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Colorado State Assembly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7">
                            <a:extLst>
                              <a:ext uri="{A12FA001-AC4F-418D-AE19-62706E023703}">
                                <ahyp:hlinkClr xmlns:ahyp="http://schemas.microsoft.com/office/drawing/2018/hyperlinkcolor" val="tx"/>
                              </a:ext>
                            </a:extLst>
                          </a:hlinkClick>
                        </a:rPr>
                        <a:t>HB 21-1303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3725252662"/>
                  </a:ext>
                </a:extLst>
              </a:tr>
              <a:tr h="419362">
                <a:tc>
                  <a:txBody>
                    <a:bodyPr/>
                    <a:lstStyle/>
                    <a:p>
                      <a:pPr marL="0" marR="0" algn="ctr" fontAlgn="base">
                        <a:lnSpc>
                          <a:spcPct val="107000"/>
                        </a:lnSpc>
                        <a:spcBef>
                          <a:spcPts val="0"/>
                        </a:spcBef>
                        <a:spcAft>
                          <a:spcPts val="0"/>
                        </a:spcAft>
                      </a:pPr>
                      <a:r>
                        <a:rPr lang="en-US" sz="1600">
                          <a:effectLst/>
                        </a:rPr>
                        <a:t>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fontAlgn="base">
                        <a:lnSpc>
                          <a:spcPct val="107000"/>
                        </a:lnSpc>
                        <a:spcBef>
                          <a:spcPts val="0"/>
                        </a:spcBef>
                        <a:spcAft>
                          <a:spcPts val="0"/>
                        </a:spcAft>
                      </a:pPr>
                      <a:r>
                        <a:rPr lang="en-US" sz="1600" dirty="0">
                          <a:effectLst/>
                        </a:rPr>
                        <a:t>Oregon State Legislature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fontAlgn="base">
                        <a:lnSpc>
                          <a:spcPct val="107000"/>
                        </a:lnSpc>
                        <a:spcBef>
                          <a:spcPts val="0"/>
                        </a:spcBef>
                        <a:spcAft>
                          <a:spcPts val="0"/>
                        </a:spcAft>
                      </a:pPr>
                      <a:r>
                        <a:rPr lang="en-US" sz="1600" u="sng" dirty="0">
                          <a:solidFill>
                            <a:schemeClr val="tx1"/>
                          </a:solidFill>
                          <a:effectLst/>
                          <a:hlinkClick r:id="rId8">
                            <a:extLst>
                              <a:ext uri="{A12FA001-AC4F-418D-AE19-62706E023703}">
                                <ahyp:hlinkClr xmlns:ahyp="http://schemas.microsoft.com/office/drawing/2018/hyperlinkcolor" val="tx"/>
                              </a:ext>
                            </a:extLst>
                          </a:hlinkClick>
                        </a:rPr>
                        <a:t>HB 2688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2509109877"/>
                  </a:ext>
                </a:extLst>
              </a:tr>
              <a:tr h="339985">
                <a:tc>
                  <a:txBody>
                    <a:bodyPr/>
                    <a:lstStyle/>
                    <a:p>
                      <a:pPr marL="0" marR="0" algn="ctr">
                        <a:lnSpc>
                          <a:spcPct val="107000"/>
                        </a:lnSpc>
                        <a:spcBef>
                          <a:spcPts val="0"/>
                        </a:spcBef>
                        <a:spcAft>
                          <a:spcPts val="0"/>
                        </a:spcAft>
                      </a:pPr>
                      <a:r>
                        <a:rPr lang="en-US" sz="1600">
                          <a:effectLst/>
                        </a:rPr>
                        <a:t>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New Jersey Assembly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9">
                            <a:extLst>
                              <a:ext uri="{A12FA001-AC4F-418D-AE19-62706E023703}">
                                <ahyp:hlinkClr xmlns:ahyp="http://schemas.microsoft.com/office/drawing/2018/hyperlinkcolor" val="tx"/>
                              </a:ext>
                            </a:extLst>
                          </a:hlinkClick>
                        </a:rPr>
                        <a:t>AB 5223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642587479"/>
                  </a:ext>
                </a:extLst>
              </a:tr>
              <a:tr h="369660">
                <a:tc>
                  <a:txBody>
                    <a:bodyPr/>
                    <a:lstStyle/>
                    <a:p>
                      <a:pPr marL="0" marR="0" algn="ctr">
                        <a:lnSpc>
                          <a:spcPct val="107000"/>
                        </a:lnSpc>
                        <a:spcBef>
                          <a:spcPts val="0"/>
                        </a:spcBef>
                        <a:spcAft>
                          <a:spcPts val="0"/>
                        </a:spcAft>
                      </a:pPr>
                      <a:r>
                        <a:rPr lang="en-US" sz="1600" dirty="0">
                          <a:effectLst/>
                        </a:rPr>
                        <a:t>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Washington State Legislature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u="sng" dirty="0">
                          <a:solidFill>
                            <a:schemeClr val="tx1"/>
                          </a:solidFill>
                          <a:effectLst/>
                          <a:hlinkClick r:id="rId10">
                            <a:extLst>
                              <a:ext uri="{A12FA001-AC4F-418D-AE19-62706E023703}">
                                <ahyp:hlinkClr xmlns:ahyp="http://schemas.microsoft.com/office/drawing/2018/hyperlinkcolor" val="tx"/>
                              </a:ext>
                            </a:extLst>
                          </a:hlinkClick>
                        </a:rPr>
                        <a:t>HB 1103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1968637483"/>
                  </a:ext>
                </a:extLst>
              </a:tr>
              <a:tr h="576482">
                <a:tc>
                  <a:txBody>
                    <a:bodyPr/>
                    <a:lstStyle/>
                    <a:p>
                      <a:pPr marL="0" marR="0" algn="ctr" fontAlgn="base">
                        <a:lnSpc>
                          <a:spcPct val="107000"/>
                        </a:lnSpc>
                        <a:spcBef>
                          <a:spcPts val="0"/>
                        </a:spcBef>
                        <a:spcAft>
                          <a:spcPts val="0"/>
                        </a:spcAft>
                      </a:pPr>
                      <a:r>
                        <a:rPr lang="en-US" sz="1600">
                          <a:effectLst/>
                        </a:rPr>
                        <a:t>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effectLst/>
                        </a:rPr>
                        <a:t>House of Representatives, 117th Congress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tc>
                  <a:txBody>
                    <a:bodyPr/>
                    <a:lstStyle/>
                    <a:p>
                      <a:pPr marL="0" marR="0" algn="ctr">
                        <a:lnSpc>
                          <a:spcPct val="107000"/>
                        </a:lnSpc>
                        <a:spcBef>
                          <a:spcPts val="0"/>
                        </a:spcBef>
                        <a:spcAft>
                          <a:spcPts val="0"/>
                        </a:spcAft>
                      </a:pPr>
                      <a:r>
                        <a:rPr lang="en-US" sz="1600" dirty="0">
                          <a:solidFill>
                            <a:schemeClr val="tx1"/>
                          </a:solidFill>
                          <a:effectLst/>
                        </a:rPr>
                        <a:t>H.R.1512 </a:t>
                      </a:r>
                      <a:r>
                        <a:rPr lang="en-US" sz="1600" u="sng" dirty="0">
                          <a:solidFill>
                            <a:schemeClr val="tx1"/>
                          </a:solidFill>
                          <a:effectLst/>
                          <a:hlinkClick r:id="rId11">
                            <a:extLst>
                              <a:ext uri="{A12FA001-AC4F-418D-AE19-62706E023703}">
                                <ahyp:hlinkClr xmlns:ahyp="http://schemas.microsoft.com/office/drawing/2018/hyperlinkcolor" val="tx"/>
                              </a:ext>
                            </a:extLst>
                          </a:hlinkClick>
                        </a:rPr>
                        <a:t>CLEAN Future Act</a:t>
                      </a:r>
                      <a:r>
                        <a:rPr lang="en-US" sz="1600" dirty="0">
                          <a:solidFill>
                            <a:schemeClr val="tx1"/>
                          </a:solidFill>
                          <a:effectLst/>
                        </a:rPr>
                        <a:t> – Subtitle C – Federal Buy Clean Program</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736" marR="41736" marT="41736" marB="41736" anchor="ctr"/>
                </a:tc>
                <a:extLst>
                  <a:ext uri="{0D108BD9-81ED-4DB2-BD59-A6C34878D82A}">
                    <a16:rowId xmlns:a16="http://schemas.microsoft.com/office/drawing/2014/main" val="2798796116"/>
                  </a:ext>
                </a:extLst>
              </a:tr>
              <a:tr h="525607">
                <a:tc>
                  <a:txBody>
                    <a:bodyPr/>
                    <a:lstStyle/>
                    <a:p>
                      <a:pPr marL="0" marR="0" algn="ctr" fontAlgn="base">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2022</a:t>
                      </a:r>
                    </a:p>
                  </a:txBody>
                  <a:tcPr marL="41736" marR="41736" marT="41736" marB="41736" anchor="ct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GSA</a:t>
                      </a:r>
                    </a:p>
                  </a:txBody>
                  <a:tcPr marL="41736" marR="41736" marT="41736" marB="41736" anchor="ctr"/>
                </a:tc>
                <a:tc>
                  <a:txBody>
                    <a:bodyPr/>
                    <a:lstStyle/>
                    <a:p>
                      <a:pPr marL="0" marR="0" algn="ctr">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Inflation Reduction Act</a:t>
                      </a:r>
                    </a:p>
                  </a:txBody>
                  <a:tcPr marL="41736" marR="41736" marT="41736" marB="41736" anchor="ctr"/>
                </a:tc>
                <a:extLst>
                  <a:ext uri="{0D108BD9-81ED-4DB2-BD59-A6C34878D82A}">
                    <a16:rowId xmlns:a16="http://schemas.microsoft.com/office/drawing/2014/main" val="4068821845"/>
                  </a:ext>
                </a:extLst>
              </a:tr>
            </a:tbl>
          </a:graphicData>
        </a:graphic>
      </p:graphicFrame>
      <p:sp>
        <p:nvSpPr>
          <p:cNvPr id="6" name="Title 5">
            <a:extLst>
              <a:ext uri="{FF2B5EF4-FFF2-40B4-BE49-F238E27FC236}">
                <a16:creationId xmlns:a16="http://schemas.microsoft.com/office/drawing/2014/main" id="{533D26B2-7EC6-47A0-857A-169188939F57}"/>
              </a:ext>
            </a:extLst>
          </p:cNvPr>
          <p:cNvSpPr>
            <a:spLocks noGrp="1"/>
          </p:cNvSpPr>
          <p:nvPr>
            <p:ph type="title"/>
          </p:nvPr>
        </p:nvSpPr>
        <p:spPr>
          <a:xfrm>
            <a:off x="1715087" y="1157671"/>
            <a:ext cx="9350829" cy="653778"/>
          </a:xfrm>
        </p:spPr>
        <p:txBody>
          <a:bodyPr>
            <a:normAutofit fontScale="90000"/>
          </a:bodyPr>
          <a:lstStyle/>
          <a:p>
            <a:pPr algn="ctr"/>
            <a:r>
              <a:rPr lang="en-US" b="1" dirty="0">
                <a:solidFill>
                  <a:srgbClr val="000000"/>
                </a:solidFill>
                <a:latin typeface="Arial" panose="020B0604020202020204" pitchFamily="34" charset="0"/>
                <a:cs typeface="Arial" panose="020B0604020202020204" pitchFamily="34" charset="0"/>
              </a:rPr>
              <a:t>Current Legislation</a:t>
            </a:r>
          </a:p>
        </p:txBody>
      </p:sp>
    </p:spTree>
    <p:extLst>
      <p:ext uri="{BB962C8B-B14F-4D97-AF65-F5344CB8AC3E}">
        <p14:creationId xmlns:p14="http://schemas.microsoft.com/office/powerpoint/2010/main" val="3459080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FBAD-4E2F-21FE-D741-80824A69B0AA}"/>
              </a:ext>
            </a:extLst>
          </p:cNvPr>
          <p:cNvSpPr>
            <a:spLocks noGrp="1"/>
          </p:cNvSpPr>
          <p:nvPr>
            <p:ph type="ctrTitle"/>
          </p:nvPr>
        </p:nvSpPr>
        <p:spPr>
          <a:xfrm>
            <a:off x="1029726" y="388323"/>
            <a:ext cx="10036858" cy="2387600"/>
          </a:xfrm>
        </p:spPr>
        <p:txBody>
          <a:bodyPr/>
          <a:lstStyle/>
          <a:p>
            <a:r>
              <a:rPr lang="en-US" dirty="0"/>
              <a:t>Thank You! Questions?</a:t>
            </a:r>
          </a:p>
        </p:txBody>
      </p:sp>
      <p:sp>
        <p:nvSpPr>
          <p:cNvPr id="3" name="Subtitle 2">
            <a:extLst>
              <a:ext uri="{FF2B5EF4-FFF2-40B4-BE49-F238E27FC236}">
                <a16:creationId xmlns:a16="http://schemas.microsoft.com/office/drawing/2014/main" id="{FAD77D03-5BD2-D307-2873-00452A0B64B4}"/>
              </a:ext>
            </a:extLst>
          </p:cNvPr>
          <p:cNvSpPr>
            <a:spLocks noGrp="1"/>
          </p:cNvSpPr>
          <p:nvPr>
            <p:ph type="subTitle" idx="1"/>
          </p:nvPr>
        </p:nvSpPr>
        <p:spPr>
          <a:xfrm>
            <a:off x="952088" y="4550447"/>
            <a:ext cx="10469285" cy="1192379"/>
          </a:xfrm>
        </p:spPr>
        <p:txBody>
          <a:bodyPr>
            <a:normAutofit fontScale="62500" lnSpcReduction="20000"/>
          </a:bodyPr>
          <a:lstStyle/>
          <a:p>
            <a:pPr>
              <a:lnSpc>
                <a:spcPct val="100000"/>
              </a:lnSpc>
            </a:pPr>
            <a:r>
              <a:rPr lang="en-US" b="1" dirty="0"/>
              <a:t>Contributors:</a:t>
            </a:r>
          </a:p>
          <a:p>
            <a:pPr>
              <a:lnSpc>
                <a:spcPct val="100000"/>
              </a:lnSpc>
            </a:pPr>
            <a:r>
              <a:rPr lang="en-US" dirty="0"/>
              <a:t>John Yzenas			Matt Hinck			Ben </a:t>
            </a:r>
            <a:r>
              <a:rPr lang="en-US" dirty="0" err="1"/>
              <a:t>Ciavola</a:t>
            </a:r>
            <a:r>
              <a:rPr lang="en-US" dirty="0"/>
              <a:t>	</a:t>
            </a:r>
          </a:p>
          <a:p>
            <a:pPr>
              <a:lnSpc>
                <a:spcPct val="100000"/>
              </a:lnSpc>
            </a:pPr>
            <a:r>
              <a:rPr lang="en-US" sz="2000" dirty="0">
                <a:solidFill>
                  <a:srgbClr val="00B0F0"/>
                </a:solidFill>
                <a:hlinkClick r:id="rId2">
                  <a:extLst>
                    <a:ext uri="{A12FA001-AC4F-418D-AE19-62706E023703}">
                      <ahyp:hlinkClr xmlns:ahyp="http://schemas.microsoft.com/office/drawing/2018/hyperlinkcolor" val="tx"/>
                    </a:ext>
                  </a:extLst>
                </a:hlinkClick>
              </a:rPr>
              <a:t>jyzenas@nssga.org</a:t>
            </a:r>
            <a:r>
              <a:rPr lang="en-US" sz="2000" dirty="0">
                <a:solidFill>
                  <a:srgbClr val="00B0F0"/>
                </a:solidFill>
              </a:rPr>
              <a:t> 		</a:t>
            </a:r>
            <a:r>
              <a:rPr lang="en-US" sz="2000" dirty="0">
                <a:solidFill>
                  <a:srgbClr val="00B0F0"/>
                </a:solidFill>
                <a:hlinkClick r:id="rId3">
                  <a:extLst>
                    <a:ext uri="{A12FA001-AC4F-418D-AE19-62706E023703}">
                      <ahyp:hlinkClr xmlns:ahyp="http://schemas.microsoft.com/office/drawing/2018/hyperlinkcolor" val="tx"/>
                    </a:ext>
                  </a:extLst>
                </a:hlinkClick>
              </a:rPr>
              <a:t>mhinck@calportland.com</a:t>
            </a:r>
            <a:r>
              <a:rPr lang="en-US" sz="2000" dirty="0">
                <a:solidFill>
                  <a:srgbClr val="00B0F0"/>
                </a:solidFill>
              </a:rPr>
              <a:t> 		</a:t>
            </a:r>
            <a:r>
              <a:rPr lang="en-US" sz="2000" dirty="0">
                <a:solidFill>
                  <a:srgbClr val="00B0F0"/>
                </a:solidFill>
                <a:hlinkClick r:id="rId4">
                  <a:extLst>
                    <a:ext uri="{A12FA001-AC4F-418D-AE19-62706E023703}">
                      <ahyp:hlinkClr xmlns:ahyp="http://schemas.microsoft.com/office/drawing/2018/hyperlinkcolor" val="tx"/>
                    </a:ext>
                  </a:extLst>
                </a:hlinkClick>
              </a:rPr>
              <a:t>ben@wapsustainability.com</a:t>
            </a:r>
            <a:r>
              <a:rPr lang="en-US" sz="2000" dirty="0">
                <a:solidFill>
                  <a:srgbClr val="00B0F0"/>
                </a:solidFill>
              </a:rPr>
              <a:t> </a:t>
            </a:r>
          </a:p>
          <a:p>
            <a:endParaRPr lang="en-US" dirty="0"/>
          </a:p>
        </p:txBody>
      </p:sp>
    </p:spTree>
    <p:extLst>
      <p:ext uri="{BB962C8B-B14F-4D97-AF65-F5344CB8AC3E}">
        <p14:creationId xmlns:p14="http://schemas.microsoft.com/office/powerpoint/2010/main" val="216086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7341-D4F4-459F-A8A5-D8BD61EF94E0}"/>
              </a:ext>
            </a:extLst>
          </p:cNvPr>
          <p:cNvSpPr>
            <a:spLocks noGrp="1"/>
          </p:cNvSpPr>
          <p:nvPr>
            <p:ph type="title"/>
          </p:nvPr>
        </p:nvSpPr>
        <p:spPr>
          <a:xfrm>
            <a:off x="1242204" y="359176"/>
            <a:ext cx="9931187" cy="1266124"/>
          </a:xfrm>
        </p:spPr>
        <p:txBody>
          <a:bodyPr>
            <a:normAutofit fontScale="90000"/>
          </a:bodyPr>
          <a:lstStyle/>
          <a:p>
            <a:pPr algn="ctr"/>
            <a:r>
              <a:rPr lang="en-US" b="1" dirty="0">
                <a:solidFill>
                  <a:srgbClr val="000000"/>
                </a:solidFill>
                <a:latin typeface="Arial" panose="020B0604020202020204" pitchFamily="34" charset="0"/>
                <a:cs typeface="Arial" panose="020B0604020202020204" pitchFamily="34" charset="0"/>
              </a:rPr>
              <a:t>State / Federal Procurement Policy</a:t>
            </a:r>
          </a:p>
        </p:txBody>
      </p:sp>
      <p:pic>
        <p:nvPicPr>
          <p:cNvPr id="6" name="Picture 5">
            <a:extLst>
              <a:ext uri="{FF2B5EF4-FFF2-40B4-BE49-F238E27FC236}">
                <a16:creationId xmlns:a16="http://schemas.microsoft.com/office/drawing/2014/main" id="{3052C5E7-83FA-4D06-AB3F-6D63DF7B1D94}"/>
              </a:ext>
            </a:extLst>
          </p:cNvPr>
          <p:cNvPicPr>
            <a:picLocks noChangeAspect="1"/>
          </p:cNvPicPr>
          <p:nvPr/>
        </p:nvPicPr>
        <p:blipFill>
          <a:blip r:embed="rId3"/>
          <a:stretch>
            <a:fillRect/>
          </a:stretch>
        </p:blipFill>
        <p:spPr>
          <a:xfrm>
            <a:off x="1130407" y="1861444"/>
            <a:ext cx="9756130" cy="4349575"/>
          </a:xfrm>
          <a:prstGeom prst="rect">
            <a:avLst/>
          </a:prstGeom>
        </p:spPr>
      </p:pic>
      <p:sp>
        <p:nvSpPr>
          <p:cNvPr id="7" name="TextBox 6">
            <a:extLst>
              <a:ext uri="{FF2B5EF4-FFF2-40B4-BE49-F238E27FC236}">
                <a16:creationId xmlns:a16="http://schemas.microsoft.com/office/drawing/2014/main" id="{8E855095-C43E-428E-BEB5-701DF1618FE3}"/>
              </a:ext>
            </a:extLst>
          </p:cNvPr>
          <p:cNvSpPr txBox="1"/>
          <p:nvPr/>
        </p:nvSpPr>
        <p:spPr>
          <a:xfrm>
            <a:off x="9309487" y="6432737"/>
            <a:ext cx="197361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Carbon Leadership Forum</a:t>
            </a:r>
          </a:p>
        </p:txBody>
      </p:sp>
    </p:spTree>
    <p:extLst>
      <p:ext uri="{BB962C8B-B14F-4D97-AF65-F5344CB8AC3E}">
        <p14:creationId xmlns:p14="http://schemas.microsoft.com/office/powerpoint/2010/main" val="340864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F7AC-AFE1-4163-9666-10E0B45BD78C}"/>
              </a:ext>
            </a:extLst>
          </p:cNvPr>
          <p:cNvSpPr>
            <a:spLocks noGrp="1"/>
          </p:cNvSpPr>
          <p:nvPr>
            <p:ph type="title"/>
          </p:nvPr>
        </p:nvSpPr>
        <p:spPr>
          <a:xfrm>
            <a:off x="1202563" y="358071"/>
            <a:ext cx="9960018" cy="1325563"/>
          </a:xfrm>
        </p:spPr>
        <p:txBody>
          <a:bodyPr>
            <a:normAutofit/>
          </a:bodyPr>
          <a:lstStyle/>
          <a:p>
            <a:pPr algn="ctr"/>
            <a:r>
              <a:rPr lang="en-US" sz="4000" b="1" dirty="0">
                <a:solidFill>
                  <a:srgbClr val="000000"/>
                </a:solidFill>
                <a:latin typeface="Arial" panose="020B0604020202020204" pitchFamily="34" charset="0"/>
                <a:cs typeface="Arial" panose="020B0604020202020204" pitchFamily="34" charset="0"/>
              </a:rPr>
              <a:t>FHWA: Sustainable Pavements Group</a:t>
            </a:r>
          </a:p>
        </p:txBody>
      </p:sp>
      <p:sp>
        <p:nvSpPr>
          <p:cNvPr id="3" name="Content Placeholder 2">
            <a:extLst>
              <a:ext uri="{FF2B5EF4-FFF2-40B4-BE49-F238E27FC236}">
                <a16:creationId xmlns:a16="http://schemas.microsoft.com/office/drawing/2014/main" id="{99D46914-C1C3-4A23-BAA8-33835CD44CE2}"/>
              </a:ext>
            </a:extLst>
          </p:cNvPr>
          <p:cNvSpPr>
            <a:spLocks noGrp="1"/>
          </p:cNvSpPr>
          <p:nvPr>
            <p:ph idx="1"/>
          </p:nvPr>
        </p:nvSpPr>
        <p:spPr>
          <a:xfrm>
            <a:off x="1202563" y="1870842"/>
            <a:ext cx="10515600" cy="4059405"/>
          </a:xfrm>
        </p:spPr>
        <p:txBody>
          <a:bodyPr>
            <a:normAutofit/>
          </a:bodyPr>
          <a:lstStyle/>
          <a:p>
            <a:r>
              <a:rPr lang="en-US" sz="2000" dirty="0">
                <a:latin typeface="Arial" panose="020B0604020202020204" pitchFamily="34" charset="0"/>
                <a:cs typeface="Arial" panose="020B0604020202020204" pitchFamily="34" charset="0"/>
              </a:rPr>
              <a:t>Actively Promoting the utilization of EPD’s</a:t>
            </a:r>
          </a:p>
          <a:p>
            <a:pPr lvl="1"/>
            <a:r>
              <a:rPr lang="en-US" sz="2000" dirty="0">
                <a:latin typeface="Arial" panose="020B0604020202020204" pitchFamily="34" charset="0"/>
                <a:cs typeface="Arial" panose="020B0604020202020204" pitchFamily="34" charset="0"/>
              </a:rPr>
              <a:t>Asphalt Pavement (NAPA)</a:t>
            </a:r>
          </a:p>
          <a:p>
            <a:pPr lvl="1"/>
            <a:r>
              <a:rPr lang="en-US" sz="2000" dirty="0">
                <a:latin typeface="Arial" panose="020B0604020202020204" pitchFamily="34" charset="0"/>
                <a:cs typeface="Arial" panose="020B0604020202020204" pitchFamily="34" charset="0"/>
              </a:rPr>
              <a:t>Cement (PCA)</a:t>
            </a:r>
          </a:p>
          <a:p>
            <a:pPr lvl="2"/>
            <a:r>
              <a:rPr lang="en-US" sz="2000" dirty="0">
                <a:latin typeface="Arial" panose="020B0604020202020204" pitchFamily="34" charset="0"/>
                <a:cs typeface="Arial" panose="020B0604020202020204" pitchFamily="34" charset="0"/>
              </a:rPr>
              <a:t>Slag Cement (SCA)</a:t>
            </a:r>
          </a:p>
          <a:p>
            <a:pPr lvl="1"/>
            <a:r>
              <a:rPr lang="en-US" sz="2000" dirty="0">
                <a:latin typeface="Arial" panose="020B0604020202020204" pitchFamily="34" charset="0"/>
                <a:cs typeface="Arial" panose="020B0604020202020204" pitchFamily="34" charset="0"/>
              </a:rPr>
              <a:t>Concrete Pavement (NRMCA)</a:t>
            </a:r>
          </a:p>
          <a:p>
            <a:pPr lvl="1"/>
            <a:r>
              <a:rPr lang="en-US" sz="2000" dirty="0">
                <a:latin typeface="Arial" panose="020B0604020202020204" pitchFamily="34" charset="0"/>
                <a:cs typeface="Arial" panose="020B0604020202020204" pitchFamily="34" charset="0"/>
              </a:rPr>
              <a:t>Construction Aggregates (NSSGA)</a:t>
            </a:r>
          </a:p>
          <a:p>
            <a:r>
              <a:rPr lang="en-US" sz="2000" dirty="0">
                <a:latin typeface="Arial" panose="020B0604020202020204" pitchFamily="34" charset="0"/>
                <a:cs typeface="Arial" panose="020B0604020202020204" pitchFamily="34" charset="0"/>
              </a:rPr>
              <a:t>Developing best practice guidelines for PCR’s to facilitate harmonization.</a:t>
            </a:r>
          </a:p>
          <a:p>
            <a:r>
              <a:rPr lang="en-US" sz="2000" dirty="0">
                <a:latin typeface="Arial" panose="020B0604020202020204" pitchFamily="34" charset="0"/>
                <a:cs typeface="Arial" panose="020B0604020202020204" pitchFamily="34" charset="0"/>
              </a:rPr>
              <a:t>FHWA LCA Development Program</a:t>
            </a:r>
          </a:p>
        </p:txBody>
      </p:sp>
      <p:pic>
        <p:nvPicPr>
          <p:cNvPr id="6" name="Picture 5">
            <a:extLst>
              <a:ext uri="{FF2B5EF4-FFF2-40B4-BE49-F238E27FC236}">
                <a16:creationId xmlns:a16="http://schemas.microsoft.com/office/drawing/2014/main" id="{0FB0ACE2-3971-49CD-8C5E-302900515952}"/>
              </a:ext>
            </a:extLst>
          </p:cNvPr>
          <p:cNvPicPr>
            <a:picLocks noChangeAspect="1"/>
          </p:cNvPicPr>
          <p:nvPr/>
        </p:nvPicPr>
        <p:blipFill>
          <a:blip r:embed="rId2"/>
          <a:stretch>
            <a:fillRect/>
          </a:stretch>
        </p:blipFill>
        <p:spPr>
          <a:xfrm>
            <a:off x="6687207" y="2493837"/>
            <a:ext cx="3737252" cy="729708"/>
          </a:xfrm>
          <a:prstGeom prst="rect">
            <a:avLst/>
          </a:prstGeom>
        </p:spPr>
      </p:pic>
    </p:spTree>
    <p:extLst>
      <p:ext uri="{BB962C8B-B14F-4D97-AF65-F5344CB8AC3E}">
        <p14:creationId xmlns:p14="http://schemas.microsoft.com/office/powerpoint/2010/main" val="85155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4F02-498B-4322-8EB6-039F18E56685}"/>
              </a:ext>
            </a:extLst>
          </p:cNvPr>
          <p:cNvSpPr>
            <a:spLocks noGrp="1"/>
          </p:cNvSpPr>
          <p:nvPr>
            <p:ph type="title"/>
          </p:nvPr>
        </p:nvSpPr>
        <p:spPr>
          <a:xfrm>
            <a:off x="1207698" y="989012"/>
            <a:ext cx="9937380" cy="764428"/>
          </a:xfrm>
        </p:spPr>
        <p:txBody>
          <a:bodyPr>
            <a:normAutofit/>
          </a:bodyPr>
          <a:lstStyle/>
          <a:p>
            <a:pPr algn="ctr"/>
            <a:r>
              <a:rPr lang="en-US" sz="4000" b="1" dirty="0">
                <a:solidFill>
                  <a:srgbClr val="000000"/>
                </a:solidFill>
                <a:latin typeface="Arial" panose="020B0604020202020204" pitchFamily="34" charset="0"/>
                <a:cs typeface="Arial" panose="020B0604020202020204" pitchFamily="34" charset="0"/>
              </a:rPr>
              <a:t>Asphalt LCA product system</a:t>
            </a:r>
            <a:r>
              <a:rPr lang="en-US" sz="4000" b="1" dirty="0">
                <a:latin typeface="Arial" panose="020B0604020202020204" pitchFamily="34" charset="0"/>
                <a:cs typeface="Arial" panose="020B0604020202020204" pitchFamily="34" charset="0"/>
              </a:rPr>
              <a:t> </a:t>
            </a:r>
          </a:p>
        </p:txBody>
      </p:sp>
      <p:pic>
        <p:nvPicPr>
          <p:cNvPr id="5" name="Content Placeholder 4">
            <a:extLst>
              <a:ext uri="{FF2B5EF4-FFF2-40B4-BE49-F238E27FC236}">
                <a16:creationId xmlns:a16="http://schemas.microsoft.com/office/drawing/2014/main" id="{6029F1F2-CCDF-465C-B25F-B051EFF1F7FF}"/>
              </a:ext>
            </a:extLst>
          </p:cNvPr>
          <p:cNvPicPr>
            <a:picLocks noGrp="1" noChangeAspect="1"/>
          </p:cNvPicPr>
          <p:nvPr>
            <p:ph idx="1"/>
          </p:nvPr>
        </p:nvPicPr>
        <p:blipFill>
          <a:blip r:embed="rId2"/>
          <a:stretch>
            <a:fillRect/>
          </a:stretch>
        </p:blipFill>
        <p:spPr>
          <a:xfrm>
            <a:off x="2109599" y="1846263"/>
            <a:ext cx="8733368" cy="4373382"/>
          </a:xfrm>
        </p:spPr>
      </p:pic>
      <p:sp>
        <p:nvSpPr>
          <p:cNvPr id="6" name="TextBox 5">
            <a:extLst>
              <a:ext uri="{FF2B5EF4-FFF2-40B4-BE49-F238E27FC236}">
                <a16:creationId xmlns:a16="http://schemas.microsoft.com/office/drawing/2014/main" id="{23CD844E-978F-448E-8259-535D2C40FFB4}"/>
              </a:ext>
            </a:extLst>
          </p:cNvPr>
          <p:cNvSpPr txBox="1"/>
          <p:nvPr/>
        </p:nvSpPr>
        <p:spPr>
          <a:xfrm>
            <a:off x="10336696" y="6374296"/>
            <a:ext cx="808382" cy="369332"/>
          </a:xfrm>
          <a:prstGeom prst="rect">
            <a:avLst/>
          </a:prstGeom>
          <a:noFill/>
        </p:spPr>
        <p:txBody>
          <a:bodyPr wrap="square" rtlCol="0">
            <a:spAutoFit/>
          </a:bodyPr>
          <a:lstStyle/>
          <a:p>
            <a:r>
              <a:rPr lang="en-US" dirty="0"/>
              <a:t>FHWA</a:t>
            </a:r>
          </a:p>
        </p:txBody>
      </p:sp>
    </p:spTree>
    <p:extLst>
      <p:ext uri="{BB962C8B-B14F-4D97-AF65-F5344CB8AC3E}">
        <p14:creationId xmlns:p14="http://schemas.microsoft.com/office/powerpoint/2010/main" val="133004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0D188-C5F3-4F24-A6F4-46D46BF5309B}"/>
              </a:ext>
            </a:extLst>
          </p:cNvPr>
          <p:cNvSpPr>
            <a:spLocks noGrp="1"/>
          </p:cNvSpPr>
          <p:nvPr>
            <p:ph type="title"/>
          </p:nvPr>
        </p:nvSpPr>
        <p:spPr/>
        <p:txBody>
          <a:bodyPr/>
          <a:lstStyle/>
          <a:p>
            <a:pPr algn="ctr"/>
            <a:r>
              <a:rPr lang="en-US" b="1" dirty="0"/>
              <a:t>PCR’s and ISO</a:t>
            </a:r>
          </a:p>
        </p:txBody>
      </p:sp>
      <p:pic>
        <p:nvPicPr>
          <p:cNvPr id="6" name="Content Placeholder 5">
            <a:extLst>
              <a:ext uri="{FF2B5EF4-FFF2-40B4-BE49-F238E27FC236}">
                <a16:creationId xmlns:a16="http://schemas.microsoft.com/office/drawing/2014/main" id="{4EA05477-5136-4DB8-A971-24F681F65939}"/>
              </a:ext>
            </a:extLst>
          </p:cNvPr>
          <p:cNvPicPr>
            <a:picLocks noGrp="1" noChangeAspect="1"/>
          </p:cNvPicPr>
          <p:nvPr>
            <p:ph idx="1"/>
          </p:nvPr>
        </p:nvPicPr>
        <p:blipFill>
          <a:blip r:embed="rId2"/>
          <a:stretch>
            <a:fillRect/>
          </a:stretch>
        </p:blipFill>
        <p:spPr>
          <a:xfrm>
            <a:off x="2958347" y="2031520"/>
            <a:ext cx="6338566" cy="4114800"/>
          </a:xfrm>
        </p:spPr>
      </p:pic>
      <p:sp>
        <p:nvSpPr>
          <p:cNvPr id="4" name="Slide Number Placeholder 3">
            <a:extLst>
              <a:ext uri="{FF2B5EF4-FFF2-40B4-BE49-F238E27FC236}">
                <a16:creationId xmlns:a16="http://schemas.microsoft.com/office/drawing/2014/main" id="{BE73ED65-2DCE-4817-989E-C4AFE3A953E2}"/>
              </a:ext>
            </a:extLst>
          </p:cNvPr>
          <p:cNvSpPr>
            <a:spLocks noGrp="1"/>
          </p:cNvSpPr>
          <p:nvPr>
            <p:ph type="sldNum" sz="quarter" idx="12"/>
          </p:nvPr>
        </p:nvSpPr>
        <p:spPr/>
        <p:txBody>
          <a:bodyPr/>
          <a:lstStyle/>
          <a:p>
            <a:pPr>
              <a:defRPr/>
            </a:pPr>
            <a:fld id="{E322EF9B-694E-463D-8D69-3BB7377EEF1A}" type="slidenum">
              <a:rPr lang="en-US" smtClean="0"/>
              <a:pPr>
                <a:defRPr/>
              </a:pPr>
              <a:t>9</a:t>
            </a:fld>
            <a:endParaRPr lang="en-US" dirty="0"/>
          </a:p>
        </p:txBody>
      </p:sp>
      <p:sp>
        <p:nvSpPr>
          <p:cNvPr id="3" name="TextBox 2">
            <a:extLst>
              <a:ext uri="{FF2B5EF4-FFF2-40B4-BE49-F238E27FC236}">
                <a16:creationId xmlns:a16="http://schemas.microsoft.com/office/drawing/2014/main" id="{F3FFDC36-4E58-449D-B0F9-C0500252D660}"/>
              </a:ext>
            </a:extLst>
          </p:cNvPr>
          <p:cNvSpPr txBox="1"/>
          <p:nvPr/>
        </p:nvSpPr>
        <p:spPr>
          <a:xfrm rot="3207072">
            <a:off x="7838937" y="2973531"/>
            <a:ext cx="3581400" cy="1200329"/>
          </a:xfrm>
          <a:prstGeom prst="rect">
            <a:avLst/>
          </a:prstGeom>
          <a:noFill/>
        </p:spPr>
        <p:txBody>
          <a:bodyPr wrap="square" rtlCol="0">
            <a:spAutoFit/>
          </a:bodyPr>
          <a:lstStyle/>
          <a:p>
            <a:r>
              <a:rPr lang="en-US" sz="2400" dirty="0"/>
              <a:t>ISO </a:t>
            </a:r>
          </a:p>
          <a:p>
            <a:r>
              <a:rPr lang="en-US" sz="2400" b="1" u="sng" dirty="0"/>
              <a:t> I</a:t>
            </a:r>
            <a:r>
              <a:rPr lang="en-US" sz="2400" dirty="0"/>
              <a:t>nternational </a:t>
            </a:r>
            <a:r>
              <a:rPr lang="en-US" sz="2400" b="1" u="sng" dirty="0"/>
              <a:t>S</a:t>
            </a:r>
            <a:r>
              <a:rPr lang="en-US" sz="2400" dirty="0"/>
              <a:t>tandards</a:t>
            </a:r>
          </a:p>
          <a:p>
            <a:r>
              <a:rPr lang="en-US" sz="2400" b="1" u="sng" dirty="0"/>
              <a:t>O</a:t>
            </a:r>
            <a:r>
              <a:rPr lang="en-US" sz="2400" dirty="0"/>
              <a:t>rganization</a:t>
            </a:r>
          </a:p>
        </p:txBody>
      </p:sp>
    </p:spTree>
    <p:extLst>
      <p:ext uri="{BB962C8B-B14F-4D97-AF65-F5344CB8AC3E}">
        <p14:creationId xmlns:p14="http://schemas.microsoft.com/office/powerpoint/2010/main" val="270665112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05E00F9A99C14DA5387D0356BD4742" ma:contentTypeVersion="12" ma:contentTypeDescription="Create a new document." ma:contentTypeScope="" ma:versionID="f70c4548cb3ed776d546d5d1e12caae5">
  <xsd:schema xmlns:xsd="http://www.w3.org/2001/XMLSchema" xmlns:xs="http://www.w3.org/2001/XMLSchema" xmlns:p="http://schemas.microsoft.com/office/2006/metadata/properties" xmlns:ns2="d1c10f29-1d49-4a36-a242-29ef5207b60b" xmlns:ns3="78027ffc-393d-4986-a819-dd77dc656b57" targetNamespace="http://schemas.microsoft.com/office/2006/metadata/properties" ma:root="true" ma:fieldsID="a592d849a5a8d96dbb9d904068daa15d" ns2:_="" ns3:_="">
    <xsd:import namespace="d1c10f29-1d49-4a36-a242-29ef5207b60b"/>
    <xsd:import namespace="78027ffc-393d-4986-a819-dd77dc656b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c10f29-1d49-4a36-a242-29ef5207b6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c2d712e-27c7-4f94-b0ae-af468e394a8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027ffc-393d-4986-a819-dd77dc656b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223af97-e38c-4346-944c-1cc3a37ebaa7}" ma:internalName="TaxCatchAll" ma:showField="CatchAllData" ma:web="78027ffc-393d-4986-a819-dd77dc656b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8027ffc-393d-4986-a819-dd77dc656b57">
      <UserInfo>
        <DisplayName>Michele Stanley</DisplayName>
        <AccountId>6</AccountId>
        <AccountType/>
      </UserInfo>
      <UserInfo>
        <DisplayName>John Yzenas</DisplayName>
        <AccountId>55</AccountId>
        <AccountType/>
      </UserInfo>
      <UserInfo>
        <DisplayName>Libby Pritchard</DisplayName>
        <AccountId>18</AccountId>
        <AccountType/>
      </UserInfo>
    </SharedWithUsers>
    <TaxCatchAll xmlns="78027ffc-393d-4986-a819-dd77dc656b57" xsi:nil="true"/>
    <lcf76f155ced4ddcb4097134ff3c332f xmlns="d1c10f29-1d49-4a36-a242-29ef5207b6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8057C4-C916-4866-955A-7C62D478E990}">
  <ds:schemaRefs>
    <ds:schemaRef ds:uri="http://schemas.microsoft.com/sharepoint/v3/contenttype/forms"/>
  </ds:schemaRefs>
</ds:datastoreItem>
</file>

<file path=customXml/itemProps2.xml><?xml version="1.0" encoding="utf-8"?>
<ds:datastoreItem xmlns:ds="http://schemas.openxmlformats.org/officeDocument/2006/customXml" ds:itemID="{279DDD33-DE24-41A1-B2FA-36F702DBC8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c10f29-1d49-4a36-a242-29ef5207b60b"/>
    <ds:schemaRef ds:uri="78027ffc-393d-4986-a819-dd77dc656b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2C2A36-5990-4173-985B-883BAA3E3702}">
  <ds:schemaRefs>
    <ds:schemaRef ds:uri="http://schemas.microsoft.com/office/2006/metadata/properties"/>
    <ds:schemaRef ds:uri="http://schemas.microsoft.com/office/infopath/2007/PartnerControls"/>
    <ds:schemaRef ds:uri="78027ffc-393d-4986-a819-dd77dc656b57"/>
    <ds:schemaRef ds:uri="d1c10f29-1d49-4a36-a242-29ef5207b60b"/>
  </ds:schemaRefs>
</ds:datastoreItem>
</file>

<file path=docProps/app.xml><?xml version="1.0" encoding="utf-8"?>
<Properties xmlns="http://schemas.openxmlformats.org/officeDocument/2006/extended-properties" xmlns:vt="http://schemas.openxmlformats.org/officeDocument/2006/docPropsVTypes">
  <Template/>
  <TotalTime>5488</TotalTime>
  <Words>2237</Words>
  <Application>Microsoft Office PowerPoint</Application>
  <PresentationFormat>Widescreen</PresentationFormat>
  <Paragraphs>324</Paragraphs>
  <Slides>50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Times New Roman</vt:lpstr>
      <vt:lpstr>Arial</vt:lpstr>
      <vt:lpstr>Calibri</vt:lpstr>
      <vt:lpstr>Calibri Light</vt:lpstr>
      <vt:lpstr>Retrospect</vt:lpstr>
      <vt:lpstr>Developing EPD’s For Aggregates </vt:lpstr>
      <vt:lpstr>Agenda</vt:lpstr>
      <vt:lpstr>Product Category Rule (PCR)</vt:lpstr>
      <vt:lpstr>Environmental Product Declaration (EPD)</vt:lpstr>
      <vt:lpstr>Current Legislation</vt:lpstr>
      <vt:lpstr>State / Federal Procurement Policy</vt:lpstr>
      <vt:lpstr>FHWA: Sustainable Pavements Group</vt:lpstr>
      <vt:lpstr>Asphalt LCA product system </vt:lpstr>
      <vt:lpstr>PCR’s and ISO</vt:lpstr>
      <vt:lpstr>Construction Aggregates PCR</vt:lpstr>
      <vt:lpstr>Differences  2017 (Version 1) vs 2023 (Version 2)</vt:lpstr>
      <vt:lpstr>Construction Aggregates?</vt:lpstr>
      <vt:lpstr>PowerPoint Presentation</vt:lpstr>
      <vt:lpstr>Committee / Reviewers</vt:lpstr>
      <vt:lpstr>Key Decisions</vt:lpstr>
      <vt:lpstr>Cutoff Boundaries</vt:lpstr>
      <vt:lpstr>Cut off Boundaries (Concrete and RAP)</vt:lpstr>
      <vt:lpstr>Upstream Data</vt:lpstr>
      <vt:lpstr>Example – Upstream data</vt:lpstr>
      <vt:lpstr>Example – from Agg PCR Annex A</vt:lpstr>
      <vt:lpstr>Carbonation</vt:lpstr>
      <vt:lpstr>Carbonation</vt:lpstr>
      <vt:lpstr>Issues</vt:lpstr>
      <vt:lpstr>Underlying LCA</vt:lpstr>
      <vt:lpstr>Approximate Location  Type of Participating Facilities</vt:lpstr>
      <vt:lpstr>Diesel, Electricity, and Explosives  The Major GWP Contributors</vt:lpstr>
      <vt:lpstr>Operation Type</vt:lpstr>
      <vt:lpstr>Facts </vt:lpstr>
      <vt:lpstr>Transportation</vt:lpstr>
      <vt:lpstr>PowerPoint Presentation</vt:lpstr>
      <vt:lpstr>Other PCR’s</vt:lpstr>
      <vt:lpstr>The EPD Ecosystem</vt:lpstr>
      <vt:lpstr>EPDs for Construction Aggregates</vt:lpstr>
      <vt:lpstr>         What is                 ?</vt:lpstr>
      <vt:lpstr>What you need to know and provide?</vt:lpstr>
      <vt:lpstr>Overall &amp; Administrative Data</vt:lpstr>
      <vt:lpstr>Inputs: Energy</vt:lpstr>
      <vt:lpstr>Fuels (gallons / MCF)</vt:lpstr>
      <vt:lpstr>Water (gallons / sq. ft.)</vt:lpstr>
      <vt:lpstr>Other Consumables (lbs. / gallons)</vt:lpstr>
      <vt:lpstr>Recycled Concrete Aggregates (tpy)</vt:lpstr>
      <vt:lpstr>Production / End of Life</vt:lpstr>
      <vt:lpstr>Sensitive information</vt:lpstr>
      <vt:lpstr>Workflow</vt:lpstr>
      <vt:lpstr>Create an Account</vt:lpstr>
      <vt:lpstr>Define Facility</vt:lpstr>
      <vt:lpstr>Facility Data</vt:lpstr>
      <vt:lpstr>Products</vt:lpstr>
      <vt:lpstr>Timeline and What to Expect</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Hinck</dc:creator>
  <cp:lastModifiedBy>John Yzenas</cp:lastModifiedBy>
  <cp:revision>27</cp:revision>
  <dcterms:created xsi:type="dcterms:W3CDTF">2023-02-27T21:37:22Z</dcterms:created>
  <dcterms:modified xsi:type="dcterms:W3CDTF">2023-11-30T03:38:09Z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0x010100F605E00F9A99C14DA5387D0356BD4742</vt:lpwstr>
  </property>
  <property fmtid="{D5CDD505-2E9C-101B-9397-08002B2CF9AE}" pid="3" name="MediaServiceImageTags">
    <vt:lpwstr/>
  </property>
</Properties>
</file>