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4CD0F-7DCF-48A0-905F-4C0F039144F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7B5540D-3B1D-4E37-9947-49C35E198C1E}">
      <dgm:prSet/>
      <dgm:spPr/>
      <dgm:t>
        <a:bodyPr/>
        <a:lstStyle/>
        <a:p>
          <a:r>
            <a:rPr lang="en-US" dirty="0"/>
            <a:t>How many in this room know of someone who died by suicide…family, friend, co-worker, or……?</a:t>
          </a:r>
        </a:p>
      </dgm:t>
    </dgm:pt>
    <dgm:pt modelId="{1D62A6AC-25F7-4F96-9FE1-9285FBDFB348}" type="parTrans" cxnId="{070ABD2C-0817-46C9-927E-8D50EA94005F}">
      <dgm:prSet/>
      <dgm:spPr/>
      <dgm:t>
        <a:bodyPr/>
        <a:lstStyle/>
        <a:p>
          <a:endParaRPr lang="en-US"/>
        </a:p>
      </dgm:t>
    </dgm:pt>
    <dgm:pt modelId="{DEAEBC83-8E8A-45A5-9BD5-481A1CA213F1}" type="sibTrans" cxnId="{070ABD2C-0817-46C9-927E-8D50EA94005F}">
      <dgm:prSet/>
      <dgm:spPr/>
      <dgm:t>
        <a:bodyPr/>
        <a:lstStyle/>
        <a:p>
          <a:endParaRPr lang="en-US"/>
        </a:p>
      </dgm:t>
    </dgm:pt>
    <dgm:pt modelId="{64EEFCBB-BFD2-4840-B2E6-C39C2C56B39F}">
      <dgm:prSet/>
      <dgm:spPr/>
      <dgm:t>
        <a:bodyPr/>
        <a:lstStyle/>
        <a:p>
          <a:r>
            <a:rPr lang="en-US"/>
            <a:t>I would like to begin by telling you a story about a man from Florida.</a:t>
          </a:r>
        </a:p>
      </dgm:t>
    </dgm:pt>
    <dgm:pt modelId="{03F27FDE-BD71-43AD-986D-69D0F68B8F1D}" type="parTrans" cxnId="{94B7FBC9-70B2-4BAF-A408-D0263CED3744}">
      <dgm:prSet/>
      <dgm:spPr/>
      <dgm:t>
        <a:bodyPr/>
        <a:lstStyle/>
        <a:p>
          <a:endParaRPr lang="en-US"/>
        </a:p>
      </dgm:t>
    </dgm:pt>
    <dgm:pt modelId="{0E998C6A-B392-48C7-B7EB-8F2752E700BD}" type="sibTrans" cxnId="{94B7FBC9-70B2-4BAF-A408-D0263CED3744}">
      <dgm:prSet/>
      <dgm:spPr/>
      <dgm:t>
        <a:bodyPr/>
        <a:lstStyle/>
        <a:p>
          <a:endParaRPr lang="en-US"/>
        </a:p>
      </dgm:t>
    </dgm:pt>
    <dgm:pt modelId="{EE2E019B-FE00-42CF-B57F-521FA138F3F7}" type="pres">
      <dgm:prSet presAssocID="{8BE4CD0F-7DCF-48A0-905F-4C0F039144F8}" presName="linear" presStyleCnt="0">
        <dgm:presLayoutVars>
          <dgm:animLvl val="lvl"/>
          <dgm:resizeHandles val="exact"/>
        </dgm:presLayoutVars>
      </dgm:prSet>
      <dgm:spPr/>
    </dgm:pt>
    <dgm:pt modelId="{0B751A66-354E-4AD1-950A-002862486D51}" type="pres">
      <dgm:prSet presAssocID="{B7B5540D-3B1D-4E37-9947-49C35E198C1E}" presName="parentText" presStyleLbl="node1" presStyleIdx="0" presStyleCnt="2">
        <dgm:presLayoutVars>
          <dgm:chMax val="0"/>
          <dgm:bulletEnabled val="1"/>
        </dgm:presLayoutVars>
      </dgm:prSet>
      <dgm:spPr/>
    </dgm:pt>
    <dgm:pt modelId="{702CF8B2-9C47-4429-82C7-DD667882F371}" type="pres">
      <dgm:prSet presAssocID="{DEAEBC83-8E8A-45A5-9BD5-481A1CA213F1}" presName="spacer" presStyleCnt="0"/>
      <dgm:spPr/>
    </dgm:pt>
    <dgm:pt modelId="{88959833-4A8C-4761-B796-EB4ECA82ED91}" type="pres">
      <dgm:prSet presAssocID="{64EEFCBB-BFD2-4840-B2E6-C39C2C56B39F}" presName="parentText" presStyleLbl="node1" presStyleIdx="1" presStyleCnt="2">
        <dgm:presLayoutVars>
          <dgm:chMax val="0"/>
          <dgm:bulletEnabled val="1"/>
        </dgm:presLayoutVars>
      </dgm:prSet>
      <dgm:spPr/>
    </dgm:pt>
  </dgm:ptLst>
  <dgm:cxnLst>
    <dgm:cxn modelId="{6F09FB13-DB03-4016-B99A-2DF7BD3CEA65}" type="presOf" srcId="{B7B5540D-3B1D-4E37-9947-49C35E198C1E}" destId="{0B751A66-354E-4AD1-950A-002862486D51}" srcOrd="0" destOrd="0" presId="urn:microsoft.com/office/officeart/2005/8/layout/vList2"/>
    <dgm:cxn modelId="{070ABD2C-0817-46C9-927E-8D50EA94005F}" srcId="{8BE4CD0F-7DCF-48A0-905F-4C0F039144F8}" destId="{B7B5540D-3B1D-4E37-9947-49C35E198C1E}" srcOrd="0" destOrd="0" parTransId="{1D62A6AC-25F7-4F96-9FE1-9285FBDFB348}" sibTransId="{DEAEBC83-8E8A-45A5-9BD5-481A1CA213F1}"/>
    <dgm:cxn modelId="{A71B6274-0FFE-444B-AD52-986D980121A8}" type="presOf" srcId="{64EEFCBB-BFD2-4840-B2E6-C39C2C56B39F}" destId="{88959833-4A8C-4761-B796-EB4ECA82ED91}" srcOrd="0" destOrd="0" presId="urn:microsoft.com/office/officeart/2005/8/layout/vList2"/>
    <dgm:cxn modelId="{94B7FBC9-70B2-4BAF-A408-D0263CED3744}" srcId="{8BE4CD0F-7DCF-48A0-905F-4C0F039144F8}" destId="{64EEFCBB-BFD2-4840-B2E6-C39C2C56B39F}" srcOrd="1" destOrd="0" parTransId="{03F27FDE-BD71-43AD-986D-69D0F68B8F1D}" sibTransId="{0E998C6A-B392-48C7-B7EB-8F2752E700BD}"/>
    <dgm:cxn modelId="{2379B4FB-3E07-46AE-AF53-CB69943EA67E}" type="presOf" srcId="{8BE4CD0F-7DCF-48A0-905F-4C0F039144F8}" destId="{EE2E019B-FE00-42CF-B57F-521FA138F3F7}" srcOrd="0" destOrd="0" presId="urn:microsoft.com/office/officeart/2005/8/layout/vList2"/>
    <dgm:cxn modelId="{5AD17921-DED6-4216-AD8A-711925F52660}" type="presParOf" srcId="{EE2E019B-FE00-42CF-B57F-521FA138F3F7}" destId="{0B751A66-354E-4AD1-950A-002862486D51}" srcOrd="0" destOrd="0" presId="urn:microsoft.com/office/officeart/2005/8/layout/vList2"/>
    <dgm:cxn modelId="{B18D4335-F8A8-4A95-91EB-84599D3E2619}" type="presParOf" srcId="{EE2E019B-FE00-42CF-B57F-521FA138F3F7}" destId="{702CF8B2-9C47-4429-82C7-DD667882F371}" srcOrd="1" destOrd="0" presId="urn:microsoft.com/office/officeart/2005/8/layout/vList2"/>
    <dgm:cxn modelId="{C4E1C311-6883-43F4-B62A-0CCDEB7519E2}" type="presParOf" srcId="{EE2E019B-FE00-42CF-B57F-521FA138F3F7}" destId="{88959833-4A8C-4761-B796-EB4ECA82ED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3DE97-999B-40D3-ABA4-31520F0565C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D47226B-8300-46FD-AC9C-016C29A2A1C5}">
      <dgm:prSet/>
      <dgm:spPr/>
      <dgm:t>
        <a:bodyPr/>
        <a:lstStyle/>
        <a:p>
          <a:r>
            <a:rPr lang="en-US"/>
            <a:t>Falling, struck-by or crushed by equipment, electrocutions, powered haulage and more are what we typically think about as the causes of incidents, accidents and deaths in the construction industries. </a:t>
          </a:r>
        </a:p>
      </dgm:t>
    </dgm:pt>
    <dgm:pt modelId="{7A36E691-5DAC-4BBA-92CE-36C71ADC9AC9}" type="parTrans" cxnId="{91EBF5AA-ADF0-4E78-82B6-D0CDDA31A015}">
      <dgm:prSet/>
      <dgm:spPr/>
      <dgm:t>
        <a:bodyPr/>
        <a:lstStyle/>
        <a:p>
          <a:endParaRPr lang="en-US"/>
        </a:p>
      </dgm:t>
    </dgm:pt>
    <dgm:pt modelId="{A2EE89DB-AA70-4546-9ADF-0DDAAA95D484}" type="sibTrans" cxnId="{91EBF5AA-ADF0-4E78-82B6-D0CDDA31A015}">
      <dgm:prSet/>
      <dgm:spPr/>
      <dgm:t>
        <a:bodyPr/>
        <a:lstStyle/>
        <a:p>
          <a:endParaRPr lang="en-US"/>
        </a:p>
      </dgm:t>
    </dgm:pt>
    <dgm:pt modelId="{812C9AE4-EE40-4EF5-9FC6-BBC4EEB849BA}">
      <dgm:prSet/>
      <dgm:spPr/>
      <dgm:t>
        <a:bodyPr/>
        <a:lstStyle/>
        <a:p>
          <a:r>
            <a:rPr lang="en-US"/>
            <a:t>A recent study found that another cause of death in the construction industries is people taking their own lives at an alarming rate</a:t>
          </a:r>
          <a:r>
            <a:rPr lang="en-US" b="1"/>
            <a:t>. </a:t>
          </a:r>
          <a:endParaRPr lang="en-US"/>
        </a:p>
      </dgm:t>
    </dgm:pt>
    <dgm:pt modelId="{7E1BD137-AFB3-4F88-A475-1FC0CC8AEC20}" type="parTrans" cxnId="{865BBB9B-10A5-4595-A573-3D06D8110110}">
      <dgm:prSet/>
      <dgm:spPr/>
      <dgm:t>
        <a:bodyPr/>
        <a:lstStyle/>
        <a:p>
          <a:endParaRPr lang="en-US"/>
        </a:p>
      </dgm:t>
    </dgm:pt>
    <dgm:pt modelId="{240B6863-6C3B-42B9-BB8D-985CD09A03A8}" type="sibTrans" cxnId="{865BBB9B-10A5-4595-A573-3D06D8110110}">
      <dgm:prSet/>
      <dgm:spPr/>
      <dgm:t>
        <a:bodyPr/>
        <a:lstStyle/>
        <a:p>
          <a:endParaRPr lang="en-US"/>
        </a:p>
      </dgm:t>
    </dgm:pt>
    <dgm:pt modelId="{B81DF028-1624-4979-A424-5F8BB6BC4133}">
      <dgm:prSet/>
      <dgm:spPr/>
      <dgm:t>
        <a:bodyPr/>
        <a:lstStyle/>
        <a:p>
          <a:r>
            <a:rPr lang="en-US"/>
            <a:t>In 2020, the CDC found that men working in construction have one of the highest suicide rates as compared to other industries. Their suicide rate is about four times higher than the general population” (Hashem: 2021). </a:t>
          </a:r>
        </a:p>
      </dgm:t>
    </dgm:pt>
    <dgm:pt modelId="{ADDA038E-074A-435B-A4C9-10070E021CB5}" type="parTrans" cxnId="{1C6129EA-EF7E-4870-93B4-497E5ED71F07}">
      <dgm:prSet/>
      <dgm:spPr/>
      <dgm:t>
        <a:bodyPr/>
        <a:lstStyle/>
        <a:p>
          <a:endParaRPr lang="en-US"/>
        </a:p>
      </dgm:t>
    </dgm:pt>
    <dgm:pt modelId="{07994BBB-A909-48E4-829B-A886E7007BB4}" type="sibTrans" cxnId="{1C6129EA-EF7E-4870-93B4-497E5ED71F07}">
      <dgm:prSet/>
      <dgm:spPr/>
      <dgm:t>
        <a:bodyPr/>
        <a:lstStyle/>
        <a:p>
          <a:endParaRPr lang="en-US"/>
        </a:p>
      </dgm:t>
    </dgm:pt>
    <dgm:pt modelId="{0BC8C1B7-3C67-442E-AC6F-22238D5B809F}" type="pres">
      <dgm:prSet presAssocID="{2433DE97-999B-40D3-ABA4-31520F0565C5}" presName="vert0" presStyleCnt="0">
        <dgm:presLayoutVars>
          <dgm:dir/>
          <dgm:animOne val="branch"/>
          <dgm:animLvl val="lvl"/>
        </dgm:presLayoutVars>
      </dgm:prSet>
      <dgm:spPr/>
    </dgm:pt>
    <dgm:pt modelId="{C6E6CF23-1D95-411F-9611-BD3CF7BBEE55}" type="pres">
      <dgm:prSet presAssocID="{3D47226B-8300-46FD-AC9C-016C29A2A1C5}" presName="thickLine" presStyleLbl="alignNode1" presStyleIdx="0" presStyleCnt="3"/>
      <dgm:spPr/>
    </dgm:pt>
    <dgm:pt modelId="{0D29892B-184B-430D-89B7-3536E4D275A8}" type="pres">
      <dgm:prSet presAssocID="{3D47226B-8300-46FD-AC9C-016C29A2A1C5}" presName="horz1" presStyleCnt="0"/>
      <dgm:spPr/>
    </dgm:pt>
    <dgm:pt modelId="{656D5433-8C03-4FD3-899E-476338FAFF94}" type="pres">
      <dgm:prSet presAssocID="{3D47226B-8300-46FD-AC9C-016C29A2A1C5}" presName="tx1" presStyleLbl="revTx" presStyleIdx="0" presStyleCnt="3"/>
      <dgm:spPr/>
    </dgm:pt>
    <dgm:pt modelId="{40981C4D-8B71-4BC8-A6F5-A405B45112BC}" type="pres">
      <dgm:prSet presAssocID="{3D47226B-8300-46FD-AC9C-016C29A2A1C5}" presName="vert1" presStyleCnt="0"/>
      <dgm:spPr/>
    </dgm:pt>
    <dgm:pt modelId="{0FCB88AB-484D-491A-AAFB-18AFC753CC62}" type="pres">
      <dgm:prSet presAssocID="{812C9AE4-EE40-4EF5-9FC6-BBC4EEB849BA}" presName="thickLine" presStyleLbl="alignNode1" presStyleIdx="1" presStyleCnt="3"/>
      <dgm:spPr/>
    </dgm:pt>
    <dgm:pt modelId="{1C926B4F-BC3D-4D28-AC8C-A024B2D3855C}" type="pres">
      <dgm:prSet presAssocID="{812C9AE4-EE40-4EF5-9FC6-BBC4EEB849BA}" presName="horz1" presStyleCnt="0"/>
      <dgm:spPr/>
    </dgm:pt>
    <dgm:pt modelId="{69533A44-2998-4C5A-9C5A-C70E81EC3794}" type="pres">
      <dgm:prSet presAssocID="{812C9AE4-EE40-4EF5-9FC6-BBC4EEB849BA}" presName="tx1" presStyleLbl="revTx" presStyleIdx="1" presStyleCnt="3"/>
      <dgm:spPr/>
    </dgm:pt>
    <dgm:pt modelId="{6CFC2B96-3F02-4DAE-B36F-76AD82592F47}" type="pres">
      <dgm:prSet presAssocID="{812C9AE4-EE40-4EF5-9FC6-BBC4EEB849BA}" presName="vert1" presStyleCnt="0"/>
      <dgm:spPr/>
    </dgm:pt>
    <dgm:pt modelId="{D8E531F8-5A42-492A-9FAF-7A7F8E305772}" type="pres">
      <dgm:prSet presAssocID="{B81DF028-1624-4979-A424-5F8BB6BC4133}" presName="thickLine" presStyleLbl="alignNode1" presStyleIdx="2" presStyleCnt="3"/>
      <dgm:spPr/>
    </dgm:pt>
    <dgm:pt modelId="{BAECD279-DAE3-4C04-B224-120B58CB66B4}" type="pres">
      <dgm:prSet presAssocID="{B81DF028-1624-4979-A424-5F8BB6BC4133}" presName="horz1" presStyleCnt="0"/>
      <dgm:spPr/>
    </dgm:pt>
    <dgm:pt modelId="{81A3FFB3-FCF2-4DCD-8EFC-13DDAC55F327}" type="pres">
      <dgm:prSet presAssocID="{B81DF028-1624-4979-A424-5F8BB6BC4133}" presName="tx1" presStyleLbl="revTx" presStyleIdx="2" presStyleCnt="3"/>
      <dgm:spPr/>
    </dgm:pt>
    <dgm:pt modelId="{AD83ED61-CF4C-494C-B8DD-88F65DC57876}" type="pres">
      <dgm:prSet presAssocID="{B81DF028-1624-4979-A424-5F8BB6BC4133}" presName="vert1" presStyleCnt="0"/>
      <dgm:spPr/>
    </dgm:pt>
  </dgm:ptLst>
  <dgm:cxnLst>
    <dgm:cxn modelId="{691F7448-179F-470B-AB21-0711474D2640}" type="presOf" srcId="{812C9AE4-EE40-4EF5-9FC6-BBC4EEB849BA}" destId="{69533A44-2998-4C5A-9C5A-C70E81EC3794}" srcOrd="0" destOrd="0" presId="urn:microsoft.com/office/officeart/2008/layout/LinedList"/>
    <dgm:cxn modelId="{E83BB26E-9E6F-4227-BBC8-B1CFF9CBAADE}" type="presOf" srcId="{2433DE97-999B-40D3-ABA4-31520F0565C5}" destId="{0BC8C1B7-3C67-442E-AC6F-22238D5B809F}" srcOrd="0" destOrd="0" presId="urn:microsoft.com/office/officeart/2008/layout/LinedList"/>
    <dgm:cxn modelId="{24427571-3591-4889-A884-9F94CC823D83}" type="presOf" srcId="{B81DF028-1624-4979-A424-5F8BB6BC4133}" destId="{81A3FFB3-FCF2-4DCD-8EFC-13DDAC55F327}" srcOrd="0" destOrd="0" presId="urn:microsoft.com/office/officeart/2008/layout/LinedList"/>
    <dgm:cxn modelId="{865BBB9B-10A5-4595-A573-3D06D8110110}" srcId="{2433DE97-999B-40D3-ABA4-31520F0565C5}" destId="{812C9AE4-EE40-4EF5-9FC6-BBC4EEB849BA}" srcOrd="1" destOrd="0" parTransId="{7E1BD137-AFB3-4F88-A475-1FC0CC8AEC20}" sibTransId="{240B6863-6C3B-42B9-BB8D-985CD09A03A8}"/>
    <dgm:cxn modelId="{91EBF5AA-ADF0-4E78-82B6-D0CDDA31A015}" srcId="{2433DE97-999B-40D3-ABA4-31520F0565C5}" destId="{3D47226B-8300-46FD-AC9C-016C29A2A1C5}" srcOrd="0" destOrd="0" parTransId="{7A36E691-5DAC-4BBA-92CE-36C71ADC9AC9}" sibTransId="{A2EE89DB-AA70-4546-9ADF-0DDAAA95D484}"/>
    <dgm:cxn modelId="{1C6129EA-EF7E-4870-93B4-497E5ED71F07}" srcId="{2433DE97-999B-40D3-ABA4-31520F0565C5}" destId="{B81DF028-1624-4979-A424-5F8BB6BC4133}" srcOrd="2" destOrd="0" parTransId="{ADDA038E-074A-435B-A4C9-10070E021CB5}" sibTransId="{07994BBB-A909-48E4-829B-A886E7007BB4}"/>
    <dgm:cxn modelId="{F80263F7-0FBD-4DA8-A336-58B8F38FFF55}" type="presOf" srcId="{3D47226B-8300-46FD-AC9C-016C29A2A1C5}" destId="{656D5433-8C03-4FD3-899E-476338FAFF94}" srcOrd="0" destOrd="0" presId="urn:microsoft.com/office/officeart/2008/layout/LinedList"/>
    <dgm:cxn modelId="{6F469309-0AEA-4EBD-AD97-DF2AC3B166BE}" type="presParOf" srcId="{0BC8C1B7-3C67-442E-AC6F-22238D5B809F}" destId="{C6E6CF23-1D95-411F-9611-BD3CF7BBEE55}" srcOrd="0" destOrd="0" presId="urn:microsoft.com/office/officeart/2008/layout/LinedList"/>
    <dgm:cxn modelId="{50318D2B-11DF-44F1-AA59-A5325ED7069A}" type="presParOf" srcId="{0BC8C1B7-3C67-442E-AC6F-22238D5B809F}" destId="{0D29892B-184B-430D-89B7-3536E4D275A8}" srcOrd="1" destOrd="0" presId="urn:microsoft.com/office/officeart/2008/layout/LinedList"/>
    <dgm:cxn modelId="{A132FD65-B813-4932-85CE-CD65AF9BA8D2}" type="presParOf" srcId="{0D29892B-184B-430D-89B7-3536E4D275A8}" destId="{656D5433-8C03-4FD3-899E-476338FAFF94}" srcOrd="0" destOrd="0" presId="urn:microsoft.com/office/officeart/2008/layout/LinedList"/>
    <dgm:cxn modelId="{B1BC5FDD-FE2A-4A43-B903-2492486CBCC4}" type="presParOf" srcId="{0D29892B-184B-430D-89B7-3536E4D275A8}" destId="{40981C4D-8B71-4BC8-A6F5-A405B45112BC}" srcOrd="1" destOrd="0" presId="urn:microsoft.com/office/officeart/2008/layout/LinedList"/>
    <dgm:cxn modelId="{7950813A-4656-43EF-BACB-1624F6EF57AB}" type="presParOf" srcId="{0BC8C1B7-3C67-442E-AC6F-22238D5B809F}" destId="{0FCB88AB-484D-491A-AAFB-18AFC753CC62}" srcOrd="2" destOrd="0" presId="urn:microsoft.com/office/officeart/2008/layout/LinedList"/>
    <dgm:cxn modelId="{3BB5D3F2-9796-45D3-9C1A-D3F502B30589}" type="presParOf" srcId="{0BC8C1B7-3C67-442E-AC6F-22238D5B809F}" destId="{1C926B4F-BC3D-4D28-AC8C-A024B2D3855C}" srcOrd="3" destOrd="0" presId="urn:microsoft.com/office/officeart/2008/layout/LinedList"/>
    <dgm:cxn modelId="{D2BCCF04-F411-41E3-B78E-754A3DBD4B73}" type="presParOf" srcId="{1C926B4F-BC3D-4D28-AC8C-A024B2D3855C}" destId="{69533A44-2998-4C5A-9C5A-C70E81EC3794}" srcOrd="0" destOrd="0" presId="urn:microsoft.com/office/officeart/2008/layout/LinedList"/>
    <dgm:cxn modelId="{248052E6-DAD5-4AD3-81DD-42B77145EA24}" type="presParOf" srcId="{1C926B4F-BC3D-4D28-AC8C-A024B2D3855C}" destId="{6CFC2B96-3F02-4DAE-B36F-76AD82592F47}" srcOrd="1" destOrd="0" presId="urn:microsoft.com/office/officeart/2008/layout/LinedList"/>
    <dgm:cxn modelId="{78A10C7B-5052-4151-814D-EE56D384B1D7}" type="presParOf" srcId="{0BC8C1B7-3C67-442E-AC6F-22238D5B809F}" destId="{D8E531F8-5A42-492A-9FAF-7A7F8E305772}" srcOrd="4" destOrd="0" presId="urn:microsoft.com/office/officeart/2008/layout/LinedList"/>
    <dgm:cxn modelId="{49D76AAE-68AF-42AE-86F7-C6D738DF5E7F}" type="presParOf" srcId="{0BC8C1B7-3C67-442E-AC6F-22238D5B809F}" destId="{BAECD279-DAE3-4C04-B224-120B58CB66B4}" srcOrd="5" destOrd="0" presId="urn:microsoft.com/office/officeart/2008/layout/LinedList"/>
    <dgm:cxn modelId="{16D82648-380E-4E92-9463-A5B9C835254F}" type="presParOf" srcId="{BAECD279-DAE3-4C04-B224-120B58CB66B4}" destId="{81A3FFB3-FCF2-4DCD-8EFC-13DDAC55F327}" srcOrd="0" destOrd="0" presId="urn:microsoft.com/office/officeart/2008/layout/LinedList"/>
    <dgm:cxn modelId="{9BE9DBFB-BA9C-45C6-B642-F79769D14D2A}" type="presParOf" srcId="{BAECD279-DAE3-4C04-B224-120B58CB66B4}" destId="{AD83ED61-CF4C-494C-B8DD-88F65DC578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B6DA7-DF83-4D92-9A7C-FDCA4F9DCCC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B598BED-87CA-4E75-8FB4-4FC9F3B392BD}">
      <dgm:prSet/>
      <dgm:spPr/>
      <dgm:t>
        <a:bodyPr/>
        <a:lstStyle/>
        <a:p>
          <a:r>
            <a:rPr lang="en-US"/>
            <a:t>The Drug Enforcement Administration (DEA) says a very small dose, just two milligrams, can be lethal.</a:t>
          </a:r>
        </a:p>
      </dgm:t>
    </dgm:pt>
    <dgm:pt modelId="{99473F09-B4DA-46FF-B2CC-3D37432DDBE2}" type="parTrans" cxnId="{C689CA2F-5A43-4F25-ACFB-CC388DCC20C7}">
      <dgm:prSet/>
      <dgm:spPr/>
      <dgm:t>
        <a:bodyPr/>
        <a:lstStyle/>
        <a:p>
          <a:endParaRPr lang="en-US"/>
        </a:p>
      </dgm:t>
    </dgm:pt>
    <dgm:pt modelId="{D3F29739-0E11-4371-96DF-2668A6118149}" type="sibTrans" cxnId="{C689CA2F-5A43-4F25-ACFB-CC388DCC20C7}">
      <dgm:prSet/>
      <dgm:spPr/>
      <dgm:t>
        <a:bodyPr/>
        <a:lstStyle/>
        <a:p>
          <a:endParaRPr lang="en-US"/>
        </a:p>
      </dgm:t>
    </dgm:pt>
    <dgm:pt modelId="{88AC7FDE-D45D-4D23-AA5A-1DC93146F7F0}">
      <dgm:prSet/>
      <dgm:spPr/>
      <dgm:t>
        <a:bodyPr/>
        <a:lstStyle/>
        <a:p>
          <a:r>
            <a:rPr lang="en-US"/>
            <a:t>Illegal fentanyl can be used in the same ways as prescribed fentanyl, </a:t>
          </a:r>
        </a:p>
      </dgm:t>
    </dgm:pt>
    <dgm:pt modelId="{0E35C65B-B519-4F17-A632-EF7D498E5223}" type="parTrans" cxnId="{3EC54D0B-1E3E-4112-BB6F-3838E572333B}">
      <dgm:prSet/>
      <dgm:spPr/>
      <dgm:t>
        <a:bodyPr/>
        <a:lstStyle/>
        <a:p>
          <a:endParaRPr lang="en-US"/>
        </a:p>
      </dgm:t>
    </dgm:pt>
    <dgm:pt modelId="{33CA70FD-5496-45CE-B481-A456F7B2A335}" type="sibTrans" cxnId="{3EC54D0B-1E3E-4112-BB6F-3838E572333B}">
      <dgm:prSet/>
      <dgm:spPr/>
      <dgm:t>
        <a:bodyPr/>
        <a:lstStyle/>
        <a:p>
          <a:endParaRPr lang="en-US"/>
        </a:p>
      </dgm:t>
    </dgm:pt>
    <dgm:pt modelId="{C225EF68-7431-45C3-B79F-230DA333D463}">
      <dgm:prSet/>
      <dgm:spPr/>
      <dgm:t>
        <a:bodyPr/>
        <a:lstStyle/>
        <a:p>
          <a:r>
            <a:rPr lang="en-US"/>
            <a:t>It can be misused by snorting or smoking it. </a:t>
          </a:r>
        </a:p>
      </dgm:t>
    </dgm:pt>
    <dgm:pt modelId="{285E3B74-95A2-4CB4-A3B7-22F121FE15CF}" type="parTrans" cxnId="{E90C272D-E2A2-40F5-96DB-78006F7BAD37}">
      <dgm:prSet/>
      <dgm:spPr/>
      <dgm:t>
        <a:bodyPr/>
        <a:lstStyle/>
        <a:p>
          <a:endParaRPr lang="en-US"/>
        </a:p>
      </dgm:t>
    </dgm:pt>
    <dgm:pt modelId="{2453471F-50D7-4381-A946-A7EFFFDF6FCB}" type="sibTrans" cxnId="{E90C272D-E2A2-40F5-96DB-78006F7BAD37}">
      <dgm:prSet/>
      <dgm:spPr/>
      <dgm:t>
        <a:bodyPr/>
        <a:lstStyle/>
        <a:p>
          <a:endParaRPr lang="en-US"/>
        </a:p>
      </dgm:t>
    </dgm:pt>
    <dgm:pt modelId="{092AA245-9B6D-4428-A4B3-94097DC4DD5C}">
      <dgm:prSet/>
      <dgm:spPr/>
      <dgm:t>
        <a:bodyPr/>
        <a:lstStyle/>
        <a:p>
          <a:r>
            <a:rPr lang="en-US"/>
            <a:t>Some remove the gel contents of a fentanyl patch and then inject or ingest the contents. </a:t>
          </a:r>
        </a:p>
      </dgm:t>
    </dgm:pt>
    <dgm:pt modelId="{52A26A02-85B0-4F7E-8726-6ABBF83C0C4E}" type="parTrans" cxnId="{62F9E692-C3C1-4574-AB37-CAD280BC72E4}">
      <dgm:prSet/>
      <dgm:spPr/>
      <dgm:t>
        <a:bodyPr/>
        <a:lstStyle/>
        <a:p>
          <a:endParaRPr lang="en-US"/>
        </a:p>
      </dgm:t>
    </dgm:pt>
    <dgm:pt modelId="{55F8616A-8B19-4C02-8BD6-E7F6BBB40E62}" type="sibTrans" cxnId="{62F9E692-C3C1-4574-AB37-CAD280BC72E4}">
      <dgm:prSet/>
      <dgm:spPr/>
      <dgm:t>
        <a:bodyPr/>
        <a:lstStyle/>
        <a:p>
          <a:endParaRPr lang="en-US"/>
        </a:p>
      </dgm:t>
    </dgm:pt>
    <dgm:pt modelId="{8930DA4A-2B35-4458-9E03-5224A1C0981C}">
      <dgm:prSet/>
      <dgm:spPr/>
      <dgm:t>
        <a:bodyPr/>
        <a:lstStyle/>
        <a:p>
          <a:r>
            <a:rPr lang="en-US"/>
            <a:t>Others freeze patches and then place frozen pieces under the tongue. </a:t>
          </a:r>
        </a:p>
      </dgm:t>
    </dgm:pt>
    <dgm:pt modelId="{26EB15D2-CDF4-47BE-A65B-303CD34D537A}" type="parTrans" cxnId="{130D5AFE-51BC-4333-8015-C2588C630802}">
      <dgm:prSet/>
      <dgm:spPr/>
      <dgm:t>
        <a:bodyPr/>
        <a:lstStyle/>
        <a:p>
          <a:endParaRPr lang="en-US"/>
        </a:p>
      </dgm:t>
    </dgm:pt>
    <dgm:pt modelId="{C522838E-4C2E-4982-91A4-C40B02BA45EE}" type="sibTrans" cxnId="{130D5AFE-51BC-4333-8015-C2588C630802}">
      <dgm:prSet/>
      <dgm:spPr/>
      <dgm:t>
        <a:bodyPr/>
        <a:lstStyle/>
        <a:p>
          <a:endParaRPr lang="en-US"/>
        </a:p>
      </dgm:t>
    </dgm:pt>
    <dgm:pt modelId="{EF67981B-F9C5-462A-95DB-B490524B5E2F}">
      <dgm:prSet/>
      <dgm:spPr/>
      <dgm:t>
        <a:bodyPr/>
        <a:lstStyle/>
        <a:p>
          <a:r>
            <a:rPr lang="en-US"/>
            <a:t>Additionally, some people use the ultrapotent fentanyl analog carfentanil, which is legally used to sedate large animals. </a:t>
          </a:r>
        </a:p>
      </dgm:t>
    </dgm:pt>
    <dgm:pt modelId="{CDC60ED8-874D-401D-8501-C378CC0C3526}" type="parTrans" cxnId="{D9EBA4C6-C093-446A-89AA-9A56E2F92D84}">
      <dgm:prSet/>
      <dgm:spPr/>
      <dgm:t>
        <a:bodyPr/>
        <a:lstStyle/>
        <a:p>
          <a:endParaRPr lang="en-US"/>
        </a:p>
      </dgm:t>
    </dgm:pt>
    <dgm:pt modelId="{EE4548C8-1788-4B5A-A17E-6FE6BE6D9306}" type="sibTrans" cxnId="{D9EBA4C6-C093-446A-89AA-9A56E2F92D84}">
      <dgm:prSet/>
      <dgm:spPr/>
      <dgm:t>
        <a:bodyPr/>
        <a:lstStyle/>
        <a:p>
          <a:endParaRPr lang="en-US"/>
        </a:p>
      </dgm:t>
    </dgm:pt>
    <dgm:pt modelId="{9E6A40BD-0CD2-4E93-AF5A-69622F654FB6}">
      <dgm:prSet/>
      <dgm:spPr/>
      <dgm:t>
        <a:bodyPr/>
        <a:lstStyle/>
        <a:p>
          <a:r>
            <a:rPr lang="en-US" i="1" u="sng"/>
            <a:t>Fentanyl misused in this manner is not only dangerous, but deadly.</a:t>
          </a:r>
          <a:endParaRPr lang="en-US"/>
        </a:p>
      </dgm:t>
    </dgm:pt>
    <dgm:pt modelId="{0FB70422-3BDC-4619-83E7-5B15CA10E6A9}" type="parTrans" cxnId="{45C3BE82-5DB9-45A7-9381-01FBD956AFBC}">
      <dgm:prSet/>
      <dgm:spPr/>
      <dgm:t>
        <a:bodyPr/>
        <a:lstStyle/>
        <a:p>
          <a:endParaRPr lang="en-US"/>
        </a:p>
      </dgm:t>
    </dgm:pt>
    <dgm:pt modelId="{1EA21417-D881-4494-9CEC-891DF2FB2DE7}" type="sibTrans" cxnId="{45C3BE82-5DB9-45A7-9381-01FBD956AFBC}">
      <dgm:prSet/>
      <dgm:spPr/>
      <dgm:t>
        <a:bodyPr/>
        <a:lstStyle/>
        <a:p>
          <a:endParaRPr lang="en-US"/>
        </a:p>
      </dgm:t>
    </dgm:pt>
    <dgm:pt modelId="{2F201D03-2769-4BE8-AEBF-B3C01AA5F692}" type="pres">
      <dgm:prSet presAssocID="{E01B6DA7-DF83-4D92-9A7C-FDCA4F9DCCC9}" presName="vert0" presStyleCnt="0">
        <dgm:presLayoutVars>
          <dgm:dir/>
          <dgm:animOne val="branch"/>
          <dgm:animLvl val="lvl"/>
        </dgm:presLayoutVars>
      </dgm:prSet>
      <dgm:spPr/>
    </dgm:pt>
    <dgm:pt modelId="{3E8BB3D8-AE3D-4313-8360-1ACBCD0B428E}" type="pres">
      <dgm:prSet presAssocID="{DB598BED-87CA-4E75-8FB4-4FC9F3B392BD}" presName="thickLine" presStyleLbl="alignNode1" presStyleIdx="0" presStyleCnt="7"/>
      <dgm:spPr/>
    </dgm:pt>
    <dgm:pt modelId="{72FF2123-0D00-4573-8925-5E00BCB41EAF}" type="pres">
      <dgm:prSet presAssocID="{DB598BED-87CA-4E75-8FB4-4FC9F3B392BD}" presName="horz1" presStyleCnt="0"/>
      <dgm:spPr/>
    </dgm:pt>
    <dgm:pt modelId="{09C15C50-1795-4E23-A0FF-77BE882E4427}" type="pres">
      <dgm:prSet presAssocID="{DB598BED-87CA-4E75-8FB4-4FC9F3B392BD}" presName="tx1" presStyleLbl="revTx" presStyleIdx="0" presStyleCnt="7"/>
      <dgm:spPr/>
    </dgm:pt>
    <dgm:pt modelId="{AF3CB394-B1F6-4500-B50C-9127E98FA21E}" type="pres">
      <dgm:prSet presAssocID="{DB598BED-87CA-4E75-8FB4-4FC9F3B392BD}" presName="vert1" presStyleCnt="0"/>
      <dgm:spPr/>
    </dgm:pt>
    <dgm:pt modelId="{A24A2242-07A7-4BDB-ADF9-290D1F6C455B}" type="pres">
      <dgm:prSet presAssocID="{88AC7FDE-D45D-4D23-AA5A-1DC93146F7F0}" presName="thickLine" presStyleLbl="alignNode1" presStyleIdx="1" presStyleCnt="7"/>
      <dgm:spPr/>
    </dgm:pt>
    <dgm:pt modelId="{4DE327B0-1F01-4B27-952D-9484F8E2E553}" type="pres">
      <dgm:prSet presAssocID="{88AC7FDE-D45D-4D23-AA5A-1DC93146F7F0}" presName="horz1" presStyleCnt="0"/>
      <dgm:spPr/>
    </dgm:pt>
    <dgm:pt modelId="{F70CE944-5BE1-495C-B842-A1C0ED66D1DC}" type="pres">
      <dgm:prSet presAssocID="{88AC7FDE-D45D-4D23-AA5A-1DC93146F7F0}" presName="tx1" presStyleLbl="revTx" presStyleIdx="1" presStyleCnt="7"/>
      <dgm:spPr/>
    </dgm:pt>
    <dgm:pt modelId="{0C6E8266-72D6-414E-B75B-E97FD9DA93E5}" type="pres">
      <dgm:prSet presAssocID="{88AC7FDE-D45D-4D23-AA5A-1DC93146F7F0}" presName="vert1" presStyleCnt="0"/>
      <dgm:spPr/>
    </dgm:pt>
    <dgm:pt modelId="{0E61AE5E-2A22-4C08-822F-1001F3998FA8}" type="pres">
      <dgm:prSet presAssocID="{C225EF68-7431-45C3-B79F-230DA333D463}" presName="thickLine" presStyleLbl="alignNode1" presStyleIdx="2" presStyleCnt="7"/>
      <dgm:spPr/>
    </dgm:pt>
    <dgm:pt modelId="{30027595-5ED6-447D-BBD2-41A70C42CA83}" type="pres">
      <dgm:prSet presAssocID="{C225EF68-7431-45C3-B79F-230DA333D463}" presName="horz1" presStyleCnt="0"/>
      <dgm:spPr/>
    </dgm:pt>
    <dgm:pt modelId="{2954AA71-E38B-4ED5-82F5-58CA2105872F}" type="pres">
      <dgm:prSet presAssocID="{C225EF68-7431-45C3-B79F-230DA333D463}" presName="tx1" presStyleLbl="revTx" presStyleIdx="2" presStyleCnt="7"/>
      <dgm:spPr/>
    </dgm:pt>
    <dgm:pt modelId="{00162776-8238-4A0E-A8CC-0B12BEEB293F}" type="pres">
      <dgm:prSet presAssocID="{C225EF68-7431-45C3-B79F-230DA333D463}" presName="vert1" presStyleCnt="0"/>
      <dgm:spPr/>
    </dgm:pt>
    <dgm:pt modelId="{A14418DC-C57C-4DDC-A00A-AA6F5F2B8ABC}" type="pres">
      <dgm:prSet presAssocID="{092AA245-9B6D-4428-A4B3-94097DC4DD5C}" presName="thickLine" presStyleLbl="alignNode1" presStyleIdx="3" presStyleCnt="7"/>
      <dgm:spPr/>
    </dgm:pt>
    <dgm:pt modelId="{B6D13C15-306F-4028-9817-A815F90E67C8}" type="pres">
      <dgm:prSet presAssocID="{092AA245-9B6D-4428-A4B3-94097DC4DD5C}" presName="horz1" presStyleCnt="0"/>
      <dgm:spPr/>
    </dgm:pt>
    <dgm:pt modelId="{672B4E89-B17B-489E-A0A3-2F472C004620}" type="pres">
      <dgm:prSet presAssocID="{092AA245-9B6D-4428-A4B3-94097DC4DD5C}" presName="tx1" presStyleLbl="revTx" presStyleIdx="3" presStyleCnt="7"/>
      <dgm:spPr/>
    </dgm:pt>
    <dgm:pt modelId="{E070E29E-CFC8-4A3B-ABDF-26ECDEC326A7}" type="pres">
      <dgm:prSet presAssocID="{092AA245-9B6D-4428-A4B3-94097DC4DD5C}" presName="vert1" presStyleCnt="0"/>
      <dgm:spPr/>
    </dgm:pt>
    <dgm:pt modelId="{F71FFDDC-76F0-4AF4-AFC0-9C1F5B4CCFA4}" type="pres">
      <dgm:prSet presAssocID="{8930DA4A-2B35-4458-9E03-5224A1C0981C}" presName="thickLine" presStyleLbl="alignNode1" presStyleIdx="4" presStyleCnt="7"/>
      <dgm:spPr/>
    </dgm:pt>
    <dgm:pt modelId="{2E1AA94F-1C05-43B3-8555-7262DCD433A3}" type="pres">
      <dgm:prSet presAssocID="{8930DA4A-2B35-4458-9E03-5224A1C0981C}" presName="horz1" presStyleCnt="0"/>
      <dgm:spPr/>
    </dgm:pt>
    <dgm:pt modelId="{D20CF5B4-1C1E-49D9-9541-D6CA20D8EBF7}" type="pres">
      <dgm:prSet presAssocID="{8930DA4A-2B35-4458-9E03-5224A1C0981C}" presName="tx1" presStyleLbl="revTx" presStyleIdx="4" presStyleCnt="7"/>
      <dgm:spPr/>
    </dgm:pt>
    <dgm:pt modelId="{8A1C84F8-5591-4F63-8BDB-1DBEA6561D79}" type="pres">
      <dgm:prSet presAssocID="{8930DA4A-2B35-4458-9E03-5224A1C0981C}" presName="vert1" presStyleCnt="0"/>
      <dgm:spPr/>
    </dgm:pt>
    <dgm:pt modelId="{F547FF91-3E89-4DB0-9909-7757A4880B02}" type="pres">
      <dgm:prSet presAssocID="{EF67981B-F9C5-462A-95DB-B490524B5E2F}" presName="thickLine" presStyleLbl="alignNode1" presStyleIdx="5" presStyleCnt="7"/>
      <dgm:spPr/>
    </dgm:pt>
    <dgm:pt modelId="{E1C14C32-8C06-4FA5-BC1A-0215DFBCCBB1}" type="pres">
      <dgm:prSet presAssocID="{EF67981B-F9C5-462A-95DB-B490524B5E2F}" presName="horz1" presStyleCnt="0"/>
      <dgm:spPr/>
    </dgm:pt>
    <dgm:pt modelId="{F2E6AC2A-C121-490A-8448-CE8E03948F0A}" type="pres">
      <dgm:prSet presAssocID="{EF67981B-F9C5-462A-95DB-B490524B5E2F}" presName="tx1" presStyleLbl="revTx" presStyleIdx="5" presStyleCnt="7"/>
      <dgm:spPr/>
    </dgm:pt>
    <dgm:pt modelId="{2A79D13A-108B-4006-9D1D-A799464AAC88}" type="pres">
      <dgm:prSet presAssocID="{EF67981B-F9C5-462A-95DB-B490524B5E2F}" presName="vert1" presStyleCnt="0"/>
      <dgm:spPr/>
    </dgm:pt>
    <dgm:pt modelId="{1A10FC6F-2725-40BF-BDA1-7A71DEFA757D}" type="pres">
      <dgm:prSet presAssocID="{9E6A40BD-0CD2-4E93-AF5A-69622F654FB6}" presName="thickLine" presStyleLbl="alignNode1" presStyleIdx="6" presStyleCnt="7"/>
      <dgm:spPr/>
    </dgm:pt>
    <dgm:pt modelId="{BCA46A36-4B09-4B42-B4AB-0B849850D363}" type="pres">
      <dgm:prSet presAssocID="{9E6A40BD-0CD2-4E93-AF5A-69622F654FB6}" presName="horz1" presStyleCnt="0"/>
      <dgm:spPr/>
    </dgm:pt>
    <dgm:pt modelId="{478E0229-127C-4BC5-A0C0-9833E30FE44C}" type="pres">
      <dgm:prSet presAssocID="{9E6A40BD-0CD2-4E93-AF5A-69622F654FB6}" presName="tx1" presStyleLbl="revTx" presStyleIdx="6" presStyleCnt="7"/>
      <dgm:spPr/>
    </dgm:pt>
    <dgm:pt modelId="{FE53E41F-943C-49C0-BBD5-D1297DD0E86F}" type="pres">
      <dgm:prSet presAssocID="{9E6A40BD-0CD2-4E93-AF5A-69622F654FB6}" presName="vert1" presStyleCnt="0"/>
      <dgm:spPr/>
    </dgm:pt>
  </dgm:ptLst>
  <dgm:cxnLst>
    <dgm:cxn modelId="{3EC54D0B-1E3E-4112-BB6F-3838E572333B}" srcId="{E01B6DA7-DF83-4D92-9A7C-FDCA4F9DCCC9}" destId="{88AC7FDE-D45D-4D23-AA5A-1DC93146F7F0}" srcOrd="1" destOrd="0" parTransId="{0E35C65B-B519-4F17-A632-EF7D498E5223}" sibTransId="{33CA70FD-5496-45CE-B481-A456F7B2A335}"/>
    <dgm:cxn modelId="{02FDFD2A-5CBD-4419-B7FA-83D942E547F2}" type="presOf" srcId="{EF67981B-F9C5-462A-95DB-B490524B5E2F}" destId="{F2E6AC2A-C121-490A-8448-CE8E03948F0A}" srcOrd="0" destOrd="0" presId="urn:microsoft.com/office/officeart/2008/layout/LinedList"/>
    <dgm:cxn modelId="{E90C272D-E2A2-40F5-96DB-78006F7BAD37}" srcId="{E01B6DA7-DF83-4D92-9A7C-FDCA4F9DCCC9}" destId="{C225EF68-7431-45C3-B79F-230DA333D463}" srcOrd="2" destOrd="0" parTransId="{285E3B74-95A2-4CB4-A3B7-22F121FE15CF}" sibTransId="{2453471F-50D7-4381-A946-A7EFFFDF6FCB}"/>
    <dgm:cxn modelId="{C689CA2F-5A43-4F25-ACFB-CC388DCC20C7}" srcId="{E01B6DA7-DF83-4D92-9A7C-FDCA4F9DCCC9}" destId="{DB598BED-87CA-4E75-8FB4-4FC9F3B392BD}" srcOrd="0" destOrd="0" parTransId="{99473F09-B4DA-46FF-B2CC-3D37432DDBE2}" sibTransId="{D3F29739-0E11-4371-96DF-2668A6118149}"/>
    <dgm:cxn modelId="{FCE90040-B748-4134-91D0-385D5B69D8D2}" type="presOf" srcId="{8930DA4A-2B35-4458-9E03-5224A1C0981C}" destId="{D20CF5B4-1C1E-49D9-9541-D6CA20D8EBF7}" srcOrd="0" destOrd="0" presId="urn:microsoft.com/office/officeart/2008/layout/LinedList"/>
    <dgm:cxn modelId="{04B4C660-776D-49BD-B288-889C064CB1CA}" type="presOf" srcId="{C225EF68-7431-45C3-B79F-230DA333D463}" destId="{2954AA71-E38B-4ED5-82F5-58CA2105872F}" srcOrd="0" destOrd="0" presId="urn:microsoft.com/office/officeart/2008/layout/LinedList"/>
    <dgm:cxn modelId="{F3CB2C7B-A0EF-487A-8623-D9622FFCB31C}" type="presOf" srcId="{DB598BED-87CA-4E75-8FB4-4FC9F3B392BD}" destId="{09C15C50-1795-4E23-A0FF-77BE882E4427}" srcOrd="0" destOrd="0" presId="urn:microsoft.com/office/officeart/2008/layout/LinedList"/>
    <dgm:cxn modelId="{45C3BE82-5DB9-45A7-9381-01FBD956AFBC}" srcId="{E01B6DA7-DF83-4D92-9A7C-FDCA4F9DCCC9}" destId="{9E6A40BD-0CD2-4E93-AF5A-69622F654FB6}" srcOrd="6" destOrd="0" parTransId="{0FB70422-3BDC-4619-83E7-5B15CA10E6A9}" sibTransId="{1EA21417-D881-4494-9CEC-891DF2FB2DE7}"/>
    <dgm:cxn modelId="{62F9E692-C3C1-4574-AB37-CAD280BC72E4}" srcId="{E01B6DA7-DF83-4D92-9A7C-FDCA4F9DCCC9}" destId="{092AA245-9B6D-4428-A4B3-94097DC4DD5C}" srcOrd="3" destOrd="0" parTransId="{52A26A02-85B0-4F7E-8726-6ABBF83C0C4E}" sibTransId="{55F8616A-8B19-4C02-8BD6-E7F6BBB40E62}"/>
    <dgm:cxn modelId="{7502E2C3-BCD5-4C74-8612-A751FBD2CD1C}" type="presOf" srcId="{9E6A40BD-0CD2-4E93-AF5A-69622F654FB6}" destId="{478E0229-127C-4BC5-A0C0-9833E30FE44C}" srcOrd="0" destOrd="0" presId="urn:microsoft.com/office/officeart/2008/layout/LinedList"/>
    <dgm:cxn modelId="{D9EBA4C6-C093-446A-89AA-9A56E2F92D84}" srcId="{E01B6DA7-DF83-4D92-9A7C-FDCA4F9DCCC9}" destId="{EF67981B-F9C5-462A-95DB-B490524B5E2F}" srcOrd="5" destOrd="0" parTransId="{CDC60ED8-874D-401D-8501-C378CC0C3526}" sibTransId="{EE4548C8-1788-4B5A-A17E-6FE6BE6D9306}"/>
    <dgm:cxn modelId="{001D66CE-B7E7-487F-A770-0501A2427BFE}" type="presOf" srcId="{E01B6DA7-DF83-4D92-9A7C-FDCA4F9DCCC9}" destId="{2F201D03-2769-4BE8-AEBF-B3C01AA5F692}" srcOrd="0" destOrd="0" presId="urn:microsoft.com/office/officeart/2008/layout/LinedList"/>
    <dgm:cxn modelId="{C684A4E0-7EE8-47E8-8653-5BF15EB43C8F}" type="presOf" srcId="{092AA245-9B6D-4428-A4B3-94097DC4DD5C}" destId="{672B4E89-B17B-489E-A0A3-2F472C004620}" srcOrd="0" destOrd="0" presId="urn:microsoft.com/office/officeart/2008/layout/LinedList"/>
    <dgm:cxn modelId="{0D3339F4-8B3C-4B4E-9079-A297A240B188}" type="presOf" srcId="{88AC7FDE-D45D-4D23-AA5A-1DC93146F7F0}" destId="{F70CE944-5BE1-495C-B842-A1C0ED66D1DC}" srcOrd="0" destOrd="0" presId="urn:microsoft.com/office/officeart/2008/layout/LinedList"/>
    <dgm:cxn modelId="{130D5AFE-51BC-4333-8015-C2588C630802}" srcId="{E01B6DA7-DF83-4D92-9A7C-FDCA4F9DCCC9}" destId="{8930DA4A-2B35-4458-9E03-5224A1C0981C}" srcOrd="4" destOrd="0" parTransId="{26EB15D2-CDF4-47BE-A65B-303CD34D537A}" sibTransId="{C522838E-4C2E-4982-91A4-C40B02BA45EE}"/>
    <dgm:cxn modelId="{4C1D4E1F-1FA2-4AE5-9814-679D8A6C134C}" type="presParOf" srcId="{2F201D03-2769-4BE8-AEBF-B3C01AA5F692}" destId="{3E8BB3D8-AE3D-4313-8360-1ACBCD0B428E}" srcOrd="0" destOrd="0" presId="urn:microsoft.com/office/officeart/2008/layout/LinedList"/>
    <dgm:cxn modelId="{C0716DA8-1C26-49BD-9252-6E183F941A20}" type="presParOf" srcId="{2F201D03-2769-4BE8-AEBF-B3C01AA5F692}" destId="{72FF2123-0D00-4573-8925-5E00BCB41EAF}" srcOrd="1" destOrd="0" presId="urn:microsoft.com/office/officeart/2008/layout/LinedList"/>
    <dgm:cxn modelId="{0BA57E84-FA1C-4438-AA57-673AD84E5C7A}" type="presParOf" srcId="{72FF2123-0D00-4573-8925-5E00BCB41EAF}" destId="{09C15C50-1795-4E23-A0FF-77BE882E4427}" srcOrd="0" destOrd="0" presId="urn:microsoft.com/office/officeart/2008/layout/LinedList"/>
    <dgm:cxn modelId="{DFE39618-DD2C-4324-B754-B412E0C6CD7F}" type="presParOf" srcId="{72FF2123-0D00-4573-8925-5E00BCB41EAF}" destId="{AF3CB394-B1F6-4500-B50C-9127E98FA21E}" srcOrd="1" destOrd="0" presId="urn:microsoft.com/office/officeart/2008/layout/LinedList"/>
    <dgm:cxn modelId="{6B63B284-4C6E-43F5-A1AD-95B2DB82FAFC}" type="presParOf" srcId="{2F201D03-2769-4BE8-AEBF-B3C01AA5F692}" destId="{A24A2242-07A7-4BDB-ADF9-290D1F6C455B}" srcOrd="2" destOrd="0" presId="urn:microsoft.com/office/officeart/2008/layout/LinedList"/>
    <dgm:cxn modelId="{C0D95804-CAD2-407D-AD5F-ED5DE878475C}" type="presParOf" srcId="{2F201D03-2769-4BE8-AEBF-B3C01AA5F692}" destId="{4DE327B0-1F01-4B27-952D-9484F8E2E553}" srcOrd="3" destOrd="0" presId="urn:microsoft.com/office/officeart/2008/layout/LinedList"/>
    <dgm:cxn modelId="{E54C5C9F-8F24-47A5-9B82-5DAF5D989225}" type="presParOf" srcId="{4DE327B0-1F01-4B27-952D-9484F8E2E553}" destId="{F70CE944-5BE1-495C-B842-A1C0ED66D1DC}" srcOrd="0" destOrd="0" presId="urn:microsoft.com/office/officeart/2008/layout/LinedList"/>
    <dgm:cxn modelId="{77B8A614-1F33-46DA-97E3-040711B55357}" type="presParOf" srcId="{4DE327B0-1F01-4B27-952D-9484F8E2E553}" destId="{0C6E8266-72D6-414E-B75B-E97FD9DA93E5}" srcOrd="1" destOrd="0" presId="urn:microsoft.com/office/officeart/2008/layout/LinedList"/>
    <dgm:cxn modelId="{2F005C5D-C895-4D8F-A54E-8313194BD8AA}" type="presParOf" srcId="{2F201D03-2769-4BE8-AEBF-B3C01AA5F692}" destId="{0E61AE5E-2A22-4C08-822F-1001F3998FA8}" srcOrd="4" destOrd="0" presId="urn:microsoft.com/office/officeart/2008/layout/LinedList"/>
    <dgm:cxn modelId="{B1F92D14-E825-44D5-BEEA-8CDA28FDA506}" type="presParOf" srcId="{2F201D03-2769-4BE8-AEBF-B3C01AA5F692}" destId="{30027595-5ED6-447D-BBD2-41A70C42CA83}" srcOrd="5" destOrd="0" presId="urn:microsoft.com/office/officeart/2008/layout/LinedList"/>
    <dgm:cxn modelId="{2E393312-9E77-4E0C-89E5-E5D21E777AA3}" type="presParOf" srcId="{30027595-5ED6-447D-BBD2-41A70C42CA83}" destId="{2954AA71-E38B-4ED5-82F5-58CA2105872F}" srcOrd="0" destOrd="0" presId="urn:microsoft.com/office/officeart/2008/layout/LinedList"/>
    <dgm:cxn modelId="{67F74406-3D5D-4801-A443-F295D28A18AE}" type="presParOf" srcId="{30027595-5ED6-447D-BBD2-41A70C42CA83}" destId="{00162776-8238-4A0E-A8CC-0B12BEEB293F}" srcOrd="1" destOrd="0" presId="urn:microsoft.com/office/officeart/2008/layout/LinedList"/>
    <dgm:cxn modelId="{C0685184-0EA6-4F1D-A8D4-1B40E6B9226B}" type="presParOf" srcId="{2F201D03-2769-4BE8-AEBF-B3C01AA5F692}" destId="{A14418DC-C57C-4DDC-A00A-AA6F5F2B8ABC}" srcOrd="6" destOrd="0" presId="urn:microsoft.com/office/officeart/2008/layout/LinedList"/>
    <dgm:cxn modelId="{3482CBEA-4292-46E0-BC85-5D998BF05CA5}" type="presParOf" srcId="{2F201D03-2769-4BE8-AEBF-B3C01AA5F692}" destId="{B6D13C15-306F-4028-9817-A815F90E67C8}" srcOrd="7" destOrd="0" presId="urn:microsoft.com/office/officeart/2008/layout/LinedList"/>
    <dgm:cxn modelId="{9AA5E527-699D-44D7-B8F8-ACF0B05870B3}" type="presParOf" srcId="{B6D13C15-306F-4028-9817-A815F90E67C8}" destId="{672B4E89-B17B-489E-A0A3-2F472C004620}" srcOrd="0" destOrd="0" presId="urn:microsoft.com/office/officeart/2008/layout/LinedList"/>
    <dgm:cxn modelId="{FD1B7B7A-8428-47B1-8843-AE8468E28646}" type="presParOf" srcId="{B6D13C15-306F-4028-9817-A815F90E67C8}" destId="{E070E29E-CFC8-4A3B-ABDF-26ECDEC326A7}" srcOrd="1" destOrd="0" presId="urn:microsoft.com/office/officeart/2008/layout/LinedList"/>
    <dgm:cxn modelId="{A433F136-B672-444F-8DF7-6A59CB36665F}" type="presParOf" srcId="{2F201D03-2769-4BE8-AEBF-B3C01AA5F692}" destId="{F71FFDDC-76F0-4AF4-AFC0-9C1F5B4CCFA4}" srcOrd="8" destOrd="0" presId="urn:microsoft.com/office/officeart/2008/layout/LinedList"/>
    <dgm:cxn modelId="{21DC26FD-43BD-4ECA-AA08-FB9FC36198C1}" type="presParOf" srcId="{2F201D03-2769-4BE8-AEBF-B3C01AA5F692}" destId="{2E1AA94F-1C05-43B3-8555-7262DCD433A3}" srcOrd="9" destOrd="0" presId="urn:microsoft.com/office/officeart/2008/layout/LinedList"/>
    <dgm:cxn modelId="{7707B5D1-852D-452C-8758-8B9BF9A24F3F}" type="presParOf" srcId="{2E1AA94F-1C05-43B3-8555-7262DCD433A3}" destId="{D20CF5B4-1C1E-49D9-9541-D6CA20D8EBF7}" srcOrd="0" destOrd="0" presId="urn:microsoft.com/office/officeart/2008/layout/LinedList"/>
    <dgm:cxn modelId="{DE4AAD3E-69B5-4E8A-A376-E949A611027F}" type="presParOf" srcId="{2E1AA94F-1C05-43B3-8555-7262DCD433A3}" destId="{8A1C84F8-5591-4F63-8BDB-1DBEA6561D79}" srcOrd="1" destOrd="0" presId="urn:microsoft.com/office/officeart/2008/layout/LinedList"/>
    <dgm:cxn modelId="{1385279F-95B3-4BE4-8C7F-9AAE3C533557}" type="presParOf" srcId="{2F201D03-2769-4BE8-AEBF-B3C01AA5F692}" destId="{F547FF91-3E89-4DB0-9909-7757A4880B02}" srcOrd="10" destOrd="0" presId="urn:microsoft.com/office/officeart/2008/layout/LinedList"/>
    <dgm:cxn modelId="{2370D6C9-12F6-4F14-A14E-B3D426021546}" type="presParOf" srcId="{2F201D03-2769-4BE8-AEBF-B3C01AA5F692}" destId="{E1C14C32-8C06-4FA5-BC1A-0215DFBCCBB1}" srcOrd="11" destOrd="0" presId="urn:microsoft.com/office/officeart/2008/layout/LinedList"/>
    <dgm:cxn modelId="{69A327BB-8BF9-47E5-8155-E85464071C98}" type="presParOf" srcId="{E1C14C32-8C06-4FA5-BC1A-0215DFBCCBB1}" destId="{F2E6AC2A-C121-490A-8448-CE8E03948F0A}" srcOrd="0" destOrd="0" presId="urn:microsoft.com/office/officeart/2008/layout/LinedList"/>
    <dgm:cxn modelId="{8A9902ED-5502-4575-B232-0B797014384B}" type="presParOf" srcId="{E1C14C32-8C06-4FA5-BC1A-0215DFBCCBB1}" destId="{2A79D13A-108B-4006-9D1D-A799464AAC88}" srcOrd="1" destOrd="0" presId="urn:microsoft.com/office/officeart/2008/layout/LinedList"/>
    <dgm:cxn modelId="{EBE713B8-EA65-4947-AF6C-6B3E77AA8D1C}" type="presParOf" srcId="{2F201D03-2769-4BE8-AEBF-B3C01AA5F692}" destId="{1A10FC6F-2725-40BF-BDA1-7A71DEFA757D}" srcOrd="12" destOrd="0" presId="urn:microsoft.com/office/officeart/2008/layout/LinedList"/>
    <dgm:cxn modelId="{1662F930-4E39-4439-BE46-10D9B393A329}" type="presParOf" srcId="{2F201D03-2769-4BE8-AEBF-B3C01AA5F692}" destId="{BCA46A36-4B09-4B42-B4AB-0B849850D363}" srcOrd="13" destOrd="0" presId="urn:microsoft.com/office/officeart/2008/layout/LinedList"/>
    <dgm:cxn modelId="{71D00BC0-B04D-4CE5-B4CF-E295140209E4}" type="presParOf" srcId="{BCA46A36-4B09-4B42-B4AB-0B849850D363}" destId="{478E0229-127C-4BC5-A0C0-9833E30FE44C}" srcOrd="0" destOrd="0" presId="urn:microsoft.com/office/officeart/2008/layout/LinedList"/>
    <dgm:cxn modelId="{3ABE42B8-041F-481E-836D-701B6CEE24CD}" type="presParOf" srcId="{BCA46A36-4B09-4B42-B4AB-0B849850D363}" destId="{FE53E41F-943C-49C0-BBD5-D1297DD0E8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1A66-354E-4AD1-950A-002862486D51}">
      <dsp:nvSpPr>
        <dsp:cNvPr id="0" name=""/>
        <dsp:cNvSpPr/>
      </dsp:nvSpPr>
      <dsp:spPr>
        <a:xfrm>
          <a:off x="0" y="4350"/>
          <a:ext cx="6492875" cy="24979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How many in this room know of someone who died by suicide…family, friend, co-worker, or……?</a:t>
          </a:r>
        </a:p>
      </dsp:txBody>
      <dsp:txXfrm>
        <a:off x="121940" y="126290"/>
        <a:ext cx="6248995" cy="2254070"/>
      </dsp:txXfrm>
    </dsp:sp>
    <dsp:sp modelId="{88959833-4A8C-4761-B796-EB4ECA82ED91}">
      <dsp:nvSpPr>
        <dsp:cNvPr id="0" name=""/>
        <dsp:cNvSpPr/>
      </dsp:nvSpPr>
      <dsp:spPr>
        <a:xfrm>
          <a:off x="0" y="2603100"/>
          <a:ext cx="6492875" cy="249795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 would like to begin by telling you a story about a man from Florida.</a:t>
          </a:r>
        </a:p>
      </dsp:txBody>
      <dsp:txXfrm>
        <a:off x="121940" y="2725040"/>
        <a:ext cx="6248995" cy="2254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CF23-1D95-411F-9611-BD3CF7BBEE55}">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D5433-8C03-4FD3-899E-476338FAFF94}">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Falling, struck-by or crushed by equipment, electrocutions, powered haulage and more are what we typically think about as the causes of incidents, accidents and deaths in the construction industries. </a:t>
          </a:r>
        </a:p>
      </dsp:txBody>
      <dsp:txXfrm>
        <a:off x="0" y="2492"/>
        <a:ext cx="6492875" cy="1700138"/>
      </dsp:txXfrm>
    </dsp:sp>
    <dsp:sp modelId="{0FCB88AB-484D-491A-AAFB-18AFC753CC62}">
      <dsp:nvSpPr>
        <dsp:cNvPr id="0" name=""/>
        <dsp:cNvSpPr/>
      </dsp:nvSpPr>
      <dsp:spPr>
        <a:xfrm>
          <a:off x="0" y="1702630"/>
          <a:ext cx="6492875"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33A44-2998-4C5A-9C5A-C70E81EC3794}">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recent study found that another cause of death in the construction industries is people taking their own lives at an alarming rate</a:t>
          </a:r>
          <a:r>
            <a:rPr lang="en-US" sz="2100" b="1" kern="1200"/>
            <a:t>. </a:t>
          </a:r>
          <a:endParaRPr lang="en-US" sz="2100" kern="1200"/>
        </a:p>
      </dsp:txBody>
      <dsp:txXfrm>
        <a:off x="0" y="1702630"/>
        <a:ext cx="6492875" cy="1700138"/>
      </dsp:txXfrm>
    </dsp:sp>
    <dsp:sp modelId="{D8E531F8-5A42-492A-9FAF-7A7F8E305772}">
      <dsp:nvSpPr>
        <dsp:cNvPr id="0" name=""/>
        <dsp:cNvSpPr/>
      </dsp:nvSpPr>
      <dsp:spPr>
        <a:xfrm>
          <a:off x="0" y="3402769"/>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3FFB3-FCF2-4DCD-8EFC-13DDAC55F327}">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 2020, the CDC found that men working in construction have one of the highest suicide rates as compared to other industries. Their suicide rate is about four times higher than the general population” (Hashem: 2021). </a:t>
          </a:r>
        </a:p>
      </dsp:txBody>
      <dsp:txXfrm>
        <a:off x="0" y="3402769"/>
        <a:ext cx="6492875" cy="1700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BB3D8-AE3D-4313-8360-1ACBCD0B428E}">
      <dsp:nvSpPr>
        <dsp:cNvPr id="0" name=""/>
        <dsp:cNvSpPr/>
      </dsp:nvSpPr>
      <dsp:spPr>
        <a:xfrm>
          <a:off x="0" y="623"/>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15C50-1795-4E23-A0FF-77BE882E4427}">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Drug Enforcement Administration (DEA) says a very small dose, just two milligrams, can be lethal.</a:t>
          </a:r>
        </a:p>
      </dsp:txBody>
      <dsp:txXfrm>
        <a:off x="0" y="623"/>
        <a:ext cx="6492875" cy="729164"/>
      </dsp:txXfrm>
    </dsp:sp>
    <dsp:sp modelId="{A24A2242-07A7-4BDB-ADF9-290D1F6C455B}">
      <dsp:nvSpPr>
        <dsp:cNvPr id="0" name=""/>
        <dsp:cNvSpPr/>
      </dsp:nvSpPr>
      <dsp:spPr>
        <a:xfrm>
          <a:off x="0" y="729788"/>
          <a:ext cx="6492875" cy="0"/>
        </a:xfrm>
        <a:prstGeom prst="line">
          <a:avLst/>
        </a:prstGeom>
        <a:solidFill>
          <a:schemeClr val="accent2">
            <a:hueOff val="-598994"/>
            <a:satOff val="4120"/>
            <a:lumOff val="457"/>
            <a:alphaOff val="0"/>
          </a:schemeClr>
        </a:solidFill>
        <a:ln w="15875" cap="rnd" cmpd="sng" algn="ctr">
          <a:solidFill>
            <a:schemeClr val="accent2">
              <a:hueOff val="-598994"/>
              <a:satOff val="4120"/>
              <a:lumOff val="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CE944-5BE1-495C-B842-A1C0ED66D1DC}">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Illegal fentanyl can be used in the same ways as prescribed fentanyl, </a:t>
          </a:r>
        </a:p>
      </dsp:txBody>
      <dsp:txXfrm>
        <a:off x="0" y="729788"/>
        <a:ext cx="6492875" cy="729164"/>
      </dsp:txXfrm>
    </dsp:sp>
    <dsp:sp modelId="{0E61AE5E-2A22-4C08-822F-1001F3998FA8}">
      <dsp:nvSpPr>
        <dsp:cNvPr id="0" name=""/>
        <dsp:cNvSpPr/>
      </dsp:nvSpPr>
      <dsp:spPr>
        <a:xfrm>
          <a:off x="0" y="1458952"/>
          <a:ext cx="6492875"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4AA71-E38B-4ED5-82F5-58CA2105872F}">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It can be misused by snorting or smoking it. </a:t>
          </a:r>
        </a:p>
      </dsp:txBody>
      <dsp:txXfrm>
        <a:off x="0" y="1458952"/>
        <a:ext cx="6492875" cy="729164"/>
      </dsp:txXfrm>
    </dsp:sp>
    <dsp:sp modelId="{A14418DC-C57C-4DDC-A00A-AA6F5F2B8ABC}">
      <dsp:nvSpPr>
        <dsp:cNvPr id="0" name=""/>
        <dsp:cNvSpPr/>
      </dsp:nvSpPr>
      <dsp:spPr>
        <a:xfrm>
          <a:off x="0" y="2188117"/>
          <a:ext cx="6492875"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B4E89-B17B-489E-A0A3-2F472C004620}">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Some remove the gel contents of a fentanyl patch and then inject or ingest the contents. </a:t>
          </a:r>
        </a:p>
      </dsp:txBody>
      <dsp:txXfrm>
        <a:off x="0" y="2188117"/>
        <a:ext cx="6492875" cy="729164"/>
      </dsp:txXfrm>
    </dsp:sp>
    <dsp:sp modelId="{F71FFDDC-76F0-4AF4-AFC0-9C1F5B4CCFA4}">
      <dsp:nvSpPr>
        <dsp:cNvPr id="0" name=""/>
        <dsp:cNvSpPr/>
      </dsp:nvSpPr>
      <dsp:spPr>
        <a:xfrm>
          <a:off x="0" y="2917282"/>
          <a:ext cx="6492875"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F5B4-1C1E-49D9-9541-D6CA20D8EBF7}">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Others freeze patches and then place frozen pieces under the tongue. </a:t>
          </a:r>
        </a:p>
      </dsp:txBody>
      <dsp:txXfrm>
        <a:off x="0" y="2917282"/>
        <a:ext cx="6492875" cy="729164"/>
      </dsp:txXfrm>
    </dsp:sp>
    <dsp:sp modelId="{F547FF91-3E89-4DB0-9909-7757A4880B02}">
      <dsp:nvSpPr>
        <dsp:cNvPr id="0" name=""/>
        <dsp:cNvSpPr/>
      </dsp:nvSpPr>
      <dsp:spPr>
        <a:xfrm>
          <a:off x="0" y="3646447"/>
          <a:ext cx="6492875" cy="0"/>
        </a:xfrm>
        <a:prstGeom prst="line">
          <a:avLst/>
        </a:prstGeom>
        <a:solidFill>
          <a:schemeClr val="accent2">
            <a:hueOff val="-2994968"/>
            <a:satOff val="20602"/>
            <a:lumOff val="2287"/>
            <a:alphaOff val="0"/>
          </a:schemeClr>
        </a:solidFill>
        <a:ln w="15875" cap="rnd" cmpd="sng" algn="ctr">
          <a:solidFill>
            <a:schemeClr val="accent2">
              <a:hueOff val="-2994968"/>
              <a:satOff val="20602"/>
              <a:lumOff val="2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6AC2A-C121-490A-8448-CE8E03948F0A}">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Additionally, some people use the ultrapotent fentanyl analog carfentanil, which is legally used to sedate large animals. </a:t>
          </a:r>
        </a:p>
      </dsp:txBody>
      <dsp:txXfrm>
        <a:off x="0" y="3646447"/>
        <a:ext cx="6492875" cy="729164"/>
      </dsp:txXfrm>
    </dsp:sp>
    <dsp:sp modelId="{1A10FC6F-2725-40BF-BDA1-7A71DEFA757D}">
      <dsp:nvSpPr>
        <dsp:cNvPr id="0" name=""/>
        <dsp:cNvSpPr/>
      </dsp:nvSpPr>
      <dsp:spPr>
        <a:xfrm>
          <a:off x="0" y="4375611"/>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E0229-127C-4BC5-A0C0-9833E30FE44C}">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u="sng" kern="1200"/>
            <a:t>Fentanyl misused in this manner is not only dangerous, but deadly.</a:t>
          </a:r>
          <a:endParaRPr lang="en-US" sz="1900" kern="1200"/>
        </a:p>
      </dsp:txBody>
      <dsp:txXfrm>
        <a:off x="0" y="4375611"/>
        <a:ext cx="6492875" cy="729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0142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8D1A8-90C8-4DDE-8563-D4DD1BF284E9}"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281315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68311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199128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26113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727056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711586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97391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40821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92881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8D1A8-90C8-4DDE-8563-D4DD1BF284E9}"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24769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38D1A8-90C8-4DDE-8563-D4DD1BF284E9}"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12276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38D1A8-90C8-4DDE-8563-D4DD1BF284E9}"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35803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38D1A8-90C8-4DDE-8563-D4DD1BF284E9}"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29293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8D1A8-90C8-4DDE-8563-D4DD1BF284E9}"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82470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8D1A8-90C8-4DDE-8563-D4DD1BF284E9}"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51578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8D1A8-90C8-4DDE-8563-D4DD1BF284E9}"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B07FC-2760-4D41-827B-66FB43BCF45B}" type="slidenum">
              <a:rPr lang="en-US" smtClean="0"/>
              <a:t>‹#›</a:t>
            </a:fld>
            <a:endParaRPr lang="en-US"/>
          </a:p>
        </p:txBody>
      </p:sp>
    </p:spTree>
    <p:extLst>
      <p:ext uri="{BB962C8B-B14F-4D97-AF65-F5344CB8AC3E}">
        <p14:creationId xmlns:p14="http://schemas.microsoft.com/office/powerpoint/2010/main" val="357202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8D1A8-90C8-4DDE-8563-D4DD1BF284E9}" type="datetimeFigureOut">
              <a:rPr lang="en-US" smtClean="0"/>
              <a:t>11/27/2023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DB07FC-2760-4D41-827B-66FB43BCF45B}" type="slidenum">
              <a:rPr lang="en-US" smtClean="0"/>
              <a:t>‹#›</a:t>
            </a:fld>
            <a:endParaRPr lang="en-US"/>
          </a:p>
        </p:txBody>
      </p:sp>
    </p:spTree>
    <p:extLst>
      <p:ext uri="{BB962C8B-B14F-4D97-AF65-F5344CB8AC3E}">
        <p14:creationId xmlns:p14="http://schemas.microsoft.com/office/powerpoint/2010/main" val="1539090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clinic.org/drugs-supplements/fentanyl-transdermal-route/description/drg-20068152" TargetMode="External"/><Relationship Id="rId2" Type="http://schemas.openxmlformats.org/officeDocument/2006/relationships/hyperlink" Target="https://www.mayoclinic.org/drugs-supplements/fentanyl-nasal-route/description/drg-20075020" TargetMode="External"/><Relationship Id="rId1" Type="http://schemas.openxmlformats.org/officeDocument/2006/relationships/slideLayout" Target="../slideLayouts/slideLayout7.xml"/><Relationship Id="rId5" Type="http://schemas.openxmlformats.org/officeDocument/2006/relationships/hyperlink" Target="https://www.mayoclinic.org/drugs-supplements/fentanyl-buccal-mucosa-route-oromucosal-route-sublingual-route/description/drg-20063888" TargetMode="External"/><Relationship Id="rId4" Type="http://schemas.openxmlformats.org/officeDocument/2006/relationships/hyperlink" Target="https://www.mayoclinic.org/drugs-supplements/fentanyl-injection-route/description/drg-2007561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wsweek.com/dea-issues-dire-warning-fentanyl-mixed-flesh-eating-tranquilizer-1789085" TargetMode="External"/><Relationship Id="rId2" Type="http://schemas.openxmlformats.org/officeDocument/2006/relationships/hyperlink" Target="https://youtu.be/AvTcg1X_faE?si=kZklwf-vIBVx9aA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088A-52B5-F592-87FA-C605D8E16507}"/>
              </a:ext>
            </a:extLst>
          </p:cNvPr>
          <p:cNvSpPr>
            <a:spLocks noGrp="1"/>
          </p:cNvSpPr>
          <p:nvPr>
            <p:ph type="ctrTitle"/>
          </p:nvPr>
        </p:nvSpPr>
        <p:spPr>
          <a:xfrm>
            <a:off x="2323949" y="1109110"/>
            <a:ext cx="9144000" cy="1514820"/>
          </a:xfrm>
        </p:spPr>
        <p:txBody>
          <a:bodyPr/>
          <a:lstStyle/>
          <a:p>
            <a:r>
              <a:rPr lang="en-US" dirty="0"/>
              <a:t>Work Related Silent Killers</a:t>
            </a:r>
          </a:p>
        </p:txBody>
      </p:sp>
      <p:sp>
        <p:nvSpPr>
          <p:cNvPr id="3" name="Subtitle 2">
            <a:extLst>
              <a:ext uri="{FF2B5EF4-FFF2-40B4-BE49-F238E27FC236}">
                <a16:creationId xmlns:a16="http://schemas.microsoft.com/office/drawing/2014/main" id="{AF558C83-C6AF-6FB2-6D89-2D76DD393A13}"/>
              </a:ext>
            </a:extLst>
          </p:cNvPr>
          <p:cNvSpPr>
            <a:spLocks noGrp="1"/>
          </p:cNvSpPr>
          <p:nvPr>
            <p:ph type="subTitle" idx="1"/>
          </p:nvPr>
        </p:nvSpPr>
        <p:spPr>
          <a:xfrm>
            <a:off x="4621394" y="2623930"/>
            <a:ext cx="3700971" cy="1388534"/>
          </a:xfrm>
        </p:spPr>
        <p:txBody>
          <a:bodyPr>
            <a:normAutofit fontScale="85000" lnSpcReduction="20000"/>
          </a:bodyPr>
          <a:lstStyle/>
          <a:p>
            <a:endParaRPr lang="en-US" dirty="0"/>
          </a:p>
          <a:p>
            <a:endParaRPr lang="en-US" dirty="0"/>
          </a:p>
          <a:p>
            <a:r>
              <a:rPr lang="en-US" b="1" dirty="0"/>
              <a:t>MSHA TRAM CONFERENCE</a:t>
            </a:r>
          </a:p>
          <a:p>
            <a:r>
              <a:rPr lang="en-US" b="1" dirty="0"/>
              <a:t>2023</a:t>
            </a:r>
          </a:p>
        </p:txBody>
      </p:sp>
    </p:spTree>
    <p:extLst>
      <p:ext uri="{BB962C8B-B14F-4D97-AF65-F5344CB8AC3E}">
        <p14:creationId xmlns:p14="http://schemas.microsoft.com/office/powerpoint/2010/main" val="41302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9BEAA3-38FC-3F1D-672C-3FBE508B0793}"/>
              </a:ext>
            </a:extLst>
          </p:cNvPr>
          <p:cNvGraphicFramePr>
            <a:graphicFrameLocks noGrp="1"/>
          </p:cNvGraphicFramePr>
          <p:nvPr>
            <p:extLst>
              <p:ext uri="{D42A27DB-BD31-4B8C-83A1-F6EECF244321}">
                <p14:modId xmlns:p14="http://schemas.microsoft.com/office/powerpoint/2010/main" val="3683112339"/>
              </p:ext>
            </p:extLst>
          </p:nvPr>
        </p:nvGraphicFramePr>
        <p:xfrm>
          <a:off x="1341803" y="1554934"/>
          <a:ext cx="10167582" cy="4092512"/>
        </p:xfrm>
        <a:graphic>
          <a:graphicData uri="http://schemas.openxmlformats.org/drawingml/2006/table">
            <a:tbl>
              <a:tblPr firstRow="1" firstCol="1" bandRow="1">
                <a:tableStyleId>{5C22544A-7EE6-4342-B048-85BDC9FD1C3A}</a:tableStyleId>
              </a:tblPr>
              <a:tblGrid>
                <a:gridCol w="5083791">
                  <a:extLst>
                    <a:ext uri="{9D8B030D-6E8A-4147-A177-3AD203B41FA5}">
                      <a16:colId xmlns:a16="http://schemas.microsoft.com/office/drawing/2014/main" val="112090481"/>
                    </a:ext>
                  </a:extLst>
                </a:gridCol>
                <a:gridCol w="5083791">
                  <a:extLst>
                    <a:ext uri="{9D8B030D-6E8A-4147-A177-3AD203B41FA5}">
                      <a16:colId xmlns:a16="http://schemas.microsoft.com/office/drawing/2014/main" val="650469058"/>
                    </a:ext>
                  </a:extLst>
                </a:gridCol>
              </a:tblGrid>
              <a:tr h="420124">
                <a:tc>
                  <a:txBody>
                    <a:bodyPr/>
                    <a:lstStyle/>
                    <a:p>
                      <a:pPr marL="0" marR="0" algn="just">
                        <a:spcBef>
                          <a:spcPts val="0"/>
                        </a:spcBef>
                        <a:spcAft>
                          <a:spcPts val="0"/>
                        </a:spcAft>
                      </a:pPr>
                      <a:r>
                        <a:rPr lang="en-US" sz="2400" b="0" kern="0" dirty="0">
                          <a:solidFill>
                            <a:schemeClr val="tx1"/>
                          </a:solidFill>
                          <a:effectLst/>
                        </a:rPr>
                        <a:t>Decreased Productivity</a:t>
                      </a:r>
                      <a:endParaRPr lang="en-US" sz="2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Increased Conflicts with Co-Workers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8796744"/>
                  </a:ext>
                </a:extLst>
              </a:tr>
              <a:tr h="420124">
                <a:tc>
                  <a:txBody>
                    <a:bodyPr/>
                    <a:lstStyle/>
                    <a:p>
                      <a:pPr marL="0" marR="0" algn="just">
                        <a:spcBef>
                          <a:spcPts val="0"/>
                        </a:spcBef>
                        <a:spcAft>
                          <a:spcPts val="0"/>
                        </a:spcAft>
                      </a:pPr>
                      <a:r>
                        <a:rPr lang="en-US" sz="2400" b="0" kern="0">
                          <a:solidFill>
                            <a:schemeClr val="tx1"/>
                          </a:solidFill>
                          <a:effectLst/>
                        </a:rPr>
                        <a:t>Near Hits, Incidents and Injuries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Decreased Problem-Solving Ability</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12630"/>
                  </a:ext>
                </a:extLst>
              </a:tr>
              <a:tr h="420124">
                <a:tc>
                  <a:txBody>
                    <a:bodyPr/>
                    <a:lstStyle/>
                    <a:p>
                      <a:pPr marL="0" marR="0" algn="just">
                        <a:spcBef>
                          <a:spcPts val="0"/>
                        </a:spcBef>
                        <a:spcAft>
                          <a:spcPts val="0"/>
                        </a:spcAft>
                      </a:pPr>
                      <a:r>
                        <a:rPr lang="en-US" sz="2400" b="0" kern="0">
                          <a:solidFill>
                            <a:schemeClr val="tx1"/>
                          </a:solidFill>
                          <a:effectLst/>
                        </a:rPr>
                        <a:t>Increased Tardiness or Absenteeism</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Mental Disorders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46610"/>
                  </a:ext>
                </a:extLst>
              </a:tr>
              <a:tr h="420124">
                <a:tc>
                  <a:txBody>
                    <a:bodyPr/>
                    <a:lstStyle/>
                    <a:p>
                      <a:pPr marL="0" marR="0" algn="just">
                        <a:spcBef>
                          <a:spcPts val="0"/>
                        </a:spcBef>
                        <a:spcAft>
                          <a:spcPts val="0"/>
                        </a:spcAft>
                      </a:pPr>
                      <a:r>
                        <a:rPr lang="en-US" sz="2400" b="0" kern="0">
                          <a:solidFill>
                            <a:schemeClr val="tx1"/>
                          </a:solidFill>
                          <a:effectLst/>
                        </a:rPr>
                        <a:t>Extreme Mood Swings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Alcohol or Substance Abuse</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825819"/>
                  </a:ext>
                </a:extLst>
              </a:tr>
              <a:tr h="420124">
                <a:tc>
                  <a:txBody>
                    <a:bodyPr/>
                    <a:lstStyle/>
                    <a:p>
                      <a:pPr marL="0" marR="0" algn="just">
                        <a:spcBef>
                          <a:spcPts val="0"/>
                        </a:spcBef>
                        <a:spcAft>
                          <a:spcPts val="0"/>
                        </a:spcAft>
                      </a:pPr>
                      <a:r>
                        <a:rPr lang="en-US" sz="2400" b="0" kern="0">
                          <a:solidFill>
                            <a:schemeClr val="tx1"/>
                          </a:solidFill>
                          <a:effectLst/>
                        </a:rPr>
                        <a:t>Impulsive or Aggressive Tendencies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Expressing Feelings of Hopelessness</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432701"/>
                  </a:ext>
                </a:extLst>
              </a:tr>
              <a:tr h="420124">
                <a:tc>
                  <a:txBody>
                    <a:bodyPr/>
                    <a:lstStyle/>
                    <a:p>
                      <a:pPr marL="0" marR="0" algn="just">
                        <a:spcBef>
                          <a:spcPts val="0"/>
                        </a:spcBef>
                        <a:spcAft>
                          <a:spcPts val="0"/>
                        </a:spcAft>
                      </a:pPr>
                      <a:r>
                        <a:rPr lang="en-US" sz="2400" b="0" kern="0">
                          <a:solidFill>
                            <a:schemeClr val="tx1"/>
                          </a:solidFill>
                          <a:effectLst/>
                        </a:rPr>
                        <a:t>Major Physical Health Issue</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Family History</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310484"/>
                  </a:ext>
                </a:extLst>
              </a:tr>
              <a:tr h="420124">
                <a:tc>
                  <a:txBody>
                    <a:bodyPr/>
                    <a:lstStyle/>
                    <a:p>
                      <a:pPr marL="0" marR="0" algn="just">
                        <a:spcBef>
                          <a:spcPts val="0"/>
                        </a:spcBef>
                        <a:spcAft>
                          <a:spcPts val="0"/>
                        </a:spcAft>
                      </a:pPr>
                      <a:r>
                        <a:rPr lang="en-US" sz="2400" b="0" kern="0">
                          <a:solidFill>
                            <a:schemeClr val="tx1"/>
                          </a:solidFill>
                          <a:effectLst/>
                        </a:rPr>
                        <a:t>Deterioration in Personal Hygiene</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Sense of Isolation</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6647238"/>
                  </a:ext>
                </a:extLst>
              </a:tr>
              <a:tr h="420124">
                <a:tc>
                  <a:txBody>
                    <a:bodyPr/>
                    <a:lstStyle/>
                    <a:p>
                      <a:pPr marL="0" marR="0" algn="just">
                        <a:spcBef>
                          <a:spcPts val="0"/>
                        </a:spcBef>
                        <a:spcAft>
                          <a:spcPts val="0"/>
                        </a:spcAft>
                      </a:pPr>
                      <a:r>
                        <a:rPr lang="en-US" sz="2400" b="0" kern="0">
                          <a:solidFill>
                            <a:schemeClr val="tx1"/>
                          </a:solidFill>
                          <a:effectLst/>
                        </a:rPr>
                        <a:t>Discrimination in Workplace or Off-Work</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a:solidFill>
                            <a:schemeClr val="tx1"/>
                          </a:solidFill>
                          <a:effectLst/>
                        </a:rPr>
                        <a:t>Being Harassed or Bullied at Work</a:t>
                      </a:r>
                      <a:endParaRPr lang="en-US" sz="24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2819794"/>
                  </a:ext>
                </a:extLst>
              </a:tr>
              <a:tr h="420124">
                <a:tc>
                  <a:txBody>
                    <a:bodyPr/>
                    <a:lstStyle/>
                    <a:p>
                      <a:pPr marL="0" marR="0" algn="just">
                        <a:spcBef>
                          <a:spcPts val="0"/>
                        </a:spcBef>
                        <a:spcAft>
                          <a:spcPts val="0"/>
                        </a:spcAft>
                      </a:pPr>
                      <a:r>
                        <a:rPr lang="en-US" sz="2400" b="0" kern="0" dirty="0">
                          <a:solidFill>
                            <a:schemeClr val="tx1"/>
                          </a:solidFill>
                          <a:effectLst/>
                        </a:rPr>
                        <a:t>Loss of Job or Finances</a:t>
                      </a:r>
                      <a:endParaRPr lang="en-US" sz="2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0" kern="0" dirty="0">
                          <a:solidFill>
                            <a:schemeClr val="tx1"/>
                          </a:solidFill>
                          <a:effectLst/>
                        </a:rPr>
                        <a:t>Getting Divorced</a:t>
                      </a:r>
                      <a:endParaRPr lang="en-US" sz="2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719016"/>
                  </a:ext>
                </a:extLst>
              </a:tr>
            </a:tbl>
          </a:graphicData>
        </a:graphic>
      </p:graphicFrame>
      <p:sp>
        <p:nvSpPr>
          <p:cNvPr id="3" name="Rectangle 1">
            <a:extLst>
              <a:ext uri="{FF2B5EF4-FFF2-40B4-BE49-F238E27FC236}">
                <a16:creationId xmlns:a16="http://schemas.microsoft.com/office/drawing/2014/main" id="{81CD7A16-0262-3AF4-EDA6-55979446FB1F}"/>
              </a:ext>
            </a:extLst>
          </p:cNvPr>
          <p:cNvSpPr>
            <a:spLocks noChangeArrowheads="1"/>
          </p:cNvSpPr>
          <p:nvPr/>
        </p:nvSpPr>
        <p:spPr bwMode="auto">
          <a:xfrm>
            <a:off x="1341803" y="580776"/>
            <a:ext cx="1967597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Signs of Potential Mental Health Issues Which Could Lead To Suicide</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145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ilhouette of a construction site">
            <a:extLst>
              <a:ext uri="{FF2B5EF4-FFF2-40B4-BE49-F238E27FC236}">
                <a16:creationId xmlns:a16="http://schemas.microsoft.com/office/drawing/2014/main" id="{BF00BA15-CD11-D143-1DA6-D100973B8936}"/>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3933" b="11798"/>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81C108D-43AE-9133-9C5A-475C8AA5E3B4}"/>
              </a:ext>
            </a:extLst>
          </p:cNvPr>
          <p:cNvSpPr txBox="1"/>
          <p:nvPr/>
        </p:nvSpPr>
        <p:spPr>
          <a:xfrm>
            <a:off x="1952625" y="769143"/>
            <a:ext cx="5289571" cy="3124201"/>
          </a:xfrm>
          <a:prstGeom prst="rect">
            <a:avLst/>
          </a:prstGeom>
        </p:spPr>
        <p:txBody>
          <a:bodyPr vert="horz" lIns="91440" tIns="45720" rIns="91440" bIns="45720" rtlCol="0" anchor="t">
            <a:noAutofit/>
          </a:bodyPr>
          <a:lstStyle/>
          <a:p>
            <a:pPr marL="0" marR="0">
              <a:lnSpc>
                <a:spcPct val="90000"/>
              </a:lnSpc>
              <a:spcBef>
                <a:spcPct val="20000"/>
              </a:spcBef>
              <a:spcAft>
                <a:spcPts val="600"/>
              </a:spcAft>
              <a:buClr>
                <a:schemeClr val="accent1">
                  <a:lumMod val="75000"/>
                </a:schemeClr>
              </a:buClr>
              <a:buSzPct val="145000"/>
            </a:pPr>
            <a:r>
              <a:rPr lang="en-US" sz="2000" b="1" u="sng" dirty="0"/>
              <a:t>America Needs a Life-line</a:t>
            </a:r>
          </a:p>
          <a:p>
            <a:pPr marL="0" marR="0">
              <a:lnSpc>
                <a:spcPct val="90000"/>
              </a:lnSpc>
              <a:spcBef>
                <a:spcPct val="20000"/>
              </a:spcBef>
              <a:spcAft>
                <a:spcPts val="600"/>
              </a:spcAft>
              <a:buClr>
                <a:schemeClr val="accent1">
                  <a:lumMod val="75000"/>
                </a:schemeClr>
              </a:buClr>
              <a:buSzPct val="145000"/>
              <a:buFont typeface="Arial"/>
              <a:buChar char="•"/>
            </a:pPr>
            <a:endParaRPr lang="en-US" dirty="0"/>
          </a:p>
          <a:p>
            <a:pPr marL="0" marR="0">
              <a:lnSpc>
                <a:spcPct val="90000"/>
              </a:lnSpc>
              <a:spcBef>
                <a:spcPct val="20000"/>
              </a:spcBef>
              <a:spcAft>
                <a:spcPts val="600"/>
              </a:spcAft>
              <a:buClr>
                <a:schemeClr val="accent1">
                  <a:lumMod val="75000"/>
                </a:schemeClr>
              </a:buClr>
              <a:buSzPct val="145000"/>
              <a:buFont typeface="Arial"/>
              <a:buChar char="•"/>
            </a:pPr>
            <a:r>
              <a:rPr lang="en-US" dirty="0"/>
              <a:t>Every year in the U.S., more people die by suicide than are killed in car accidents and more suicide deaths occur than homicide and AID’s deaths combined.  </a:t>
            </a:r>
          </a:p>
          <a:p>
            <a:pPr marL="0" marR="0">
              <a:lnSpc>
                <a:spcPct val="90000"/>
              </a:lnSpc>
              <a:spcBef>
                <a:spcPct val="20000"/>
              </a:spcBef>
              <a:spcAft>
                <a:spcPts val="600"/>
              </a:spcAft>
              <a:buClr>
                <a:schemeClr val="accent1">
                  <a:lumMod val="75000"/>
                </a:schemeClr>
              </a:buClr>
              <a:buSzPct val="145000"/>
              <a:buFont typeface="Arial"/>
              <a:buChar char="•"/>
            </a:pPr>
            <a:endParaRPr lang="en-US" dirty="0"/>
          </a:p>
          <a:p>
            <a:pPr marL="0" marR="0">
              <a:lnSpc>
                <a:spcPct val="90000"/>
              </a:lnSpc>
              <a:spcBef>
                <a:spcPct val="20000"/>
              </a:spcBef>
              <a:spcAft>
                <a:spcPts val="600"/>
              </a:spcAft>
              <a:buClr>
                <a:schemeClr val="accent1">
                  <a:lumMod val="75000"/>
                </a:schemeClr>
              </a:buClr>
              <a:buSzPct val="145000"/>
              <a:buFont typeface="Arial"/>
              <a:buChar char="•"/>
            </a:pPr>
            <a:r>
              <a:rPr lang="en-US" dirty="0"/>
              <a:t>For every person who dies by suicide annually, 316 people seriously consider it, but do not kill themselves.</a:t>
            </a:r>
          </a:p>
          <a:p>
            <a:pPr marL="0" marR="0">
              <a:lnSpc>
                <a:spcPct val="90000"/>
              </a:lnSpc>
              <a:spcBef>
                <a:spcPct val="20000"/>
              </a:spcBef>
              <a:spcAft>
                <a:spcPts val="600"/>
              </a:spcAft>
              <a:buClr>
                <a:schemeClr val="accent1">
                  <a:lumMod val="75000"/>
                </a:schemeClr>
              </a:buClr>
              <a:buSzPct val="145000"/>
              <a:buFont typeface="Arial"/>
              <a:buChar char="•"/>
            </a:pPr>
            <a:endParaRPr lang="en-US" dirty="0"/>
          </a:p>
          <a:p>
            <a:pPr marL="0" marR="0">
              <a:lnSpc>
                <a:spcPct val="90000"/>
              </a:lnSpc>
              <a:spcBef>
                <a:spcPct val="20000"/>
              </a:spcBef>
              <a:spcAft>
                <a:spcPts val="600"/>
              </a:spcAft>
              <a:buClr>
                <a:schemeClr val="accent1">
                  <a:lumMod val="75000"/>
                </a:schemeClr>
              </a:buClr>
              <a:buSzPct val="145000"/>
              <a:buFont typeface="Arial"/>
              <a:buChar char="•"/>
            </a:pPr>
            <a:endParaRPr lang="en-US" dirty="0"/>
          </a:p>
          <a:p>
            <a:pPr marL="0" marR="0">
              <a:lnSpc>
                <a:spcPct val="90000"/>
              </a:lnSpc>
              <a:spcBef>
                <a:spcPct val="20000"/>
              </a:spcBef>
              <a:spcAft>
                <a:spcPts val="600"/>
              </a:spcAft>
              <a:buClr>
                <a:schemeClr val="accent1">
                  <a:lumMod val="75000"/>
                </a:schemeClr>
              </a:buClr>
              <a:buSzPct val="145000"/>
            </a:pPr>
            <a:r>
              <a:rPr lang="en-US" sz="2000" b="1" u="sng" dirty="0"/>
              <a:t>The 988 SUICIDE &amp; CRISIS LIFE-LINE:</a:t>
            </a:r>
          </a:p>
          <a:p>
            <a:pPr marL="0" marR="0">
              <a:lnSpc>
                <a:spcPct val="90000"/>
              </a:lnSpc>
              <a:spcBef>
                <a:spcPct val="20000"/>
              </a:spcBef>
              <a:spcAft>
                <a:spcPts val="600"/>
              </a:spcAft>
              <a:buClr>
                <a:schemeClr val="accent1">
                  <a:lumMod val="75000"/>
                </a:schemeClr>
              </a:buClr>
              <a:buSzPct val="145000"/>
              <a:buFont typeface="Arial"/>
              <a:buChar char="•"/>
            </a:pPr>
            <a:endParaRPr lang="en-US" dirty="0"/>
          </a:p>
          <a:p>
            <a:pPr>
              <a:lnSpc>
                <a:spcPct val="90000"/>
              </a:lnSpc>
              <a:spcBef>
                <a:spcPct val="20000"/>
              </a:spcBef>
              <a:spcAft>
                <a:spcPts val="600"/>
              </a:spcAft>
              <a:buClr>
                <a:schemeClr val="accent1">
                  <a:lumMod val="75000"/>
                </a:schemeClr>
              </a:buClr>
              <a:buSzPct val="145000"/>
              <a:buFont typeface="Arial"/>
              <a:buChar char="•"/>
            </a:pPr>
            <a:r>
              <a:rPr lang="en-US" dirty="0"/>
              <a:t>This National Call Center, from 2005 to 2021, received 23,044,100 Calls to 988</a:t>
            </a:r>
          </a:p>
        </p:txBody>
      </p:sp>
    </p:spTree>
    <p:extLst>
      <p:ext uri="{BB962C8B-B14F-4D97-AF65-F5344CB8AC3E}">
        <p14:creationId xmlns:p14="http://schemas.microsoft.com/office/powerpoint/2010/main" val="30541233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17" name="Group 16">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1C15C689-C4D8-EE4D-BEA9-DC939352A825}"/>
              </a:ext>
            </a:extLst>
          </p:cNvPr>
          <p:cNvSpPr txBox="1"/>
          <p:nvPr/>
        </p:nvSpPr>
        <p:spPr>
          <a:xfrm>
            <a:off x="1492609" y="1866899"/>
            <a:ext cx="4278929" cy="3124201"/>
          </a:xfrm>
          <a:prstGeom prst="rect">
            <a:avLst/>
          </a:prstGeom>
        </p:spPr>
        <p:txBody>
          <a:bodyPr vert="horz" lIns="91440" tIns="45720" rIns="91440" bIns="45720" rtlCol="0" anchor="ctr">
            <a:noAutofit/>
          </a:bodyPr>
          <a:lstStyle/>
          <a:p>
            <a:pPr marL="0" marR="0">
              <a:lnSpc>
                <a:spcPct val="90000"/>
              </a:lnSpc>
              <a:spcBef>
                <a:spcPct val="20000"/>
              </a:spcBef>
              <a:spcAft>
                <a:spcPts val="600"/>
              </a:spcAft>
              <a:buClr>
                <a:schemeClr val="accent1">
                  <a:lumMod val="75000"/>
                </a:schemeClr>
              </a:buClr>
              <a:buSzPct val="145000"/>
              <a:buFont typeface="Arial"/>
              <a:buChar char="•"/>
            </a:pPr>
            <a:r>
              <a:rPr lang="en-US" sz="2000" dirty="0"/>
              <a:t>Whether one is the company owner, president, a front-line or middle manager, safety director or a front-line worker, it is everyone’s responsibility to keep co-workers safe. </a:t>
            </a:r>
          </a:p>
          <a:p>
            <a:pPr marL="0" marR="0">
              <a:lnSpc>
                <a:spcPct val="90000"/>
              </a:lnSpc>
              <a:spcBef>
                <a:spcPct val="20000"/>
              </a:spcBef>
              <a:spcAft>
                <a:spcPts val="600"/>
              </a:spcAft>
              <a:buClr>
                <a:schemeClr val="accent1">
                  <a:lumMod val="75000"/>
                </a:schemeClr>
              </a:buClr>
              <a:buSzPct val="145000"/>
              <a:buFont typeface="Arial"/>
              <a:buChar char="•"/>
            </a:pPr>
            <a:endParaRPr lang="en-US" sz="2000"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It is up to company management  to promote and develop a culture which provides a safe place for workers to come forward when they experience mental health issues. </a:t>
            </a:r>
          </a:p>
          <a:p>
            <a:pPr marL="0" marR="0">
              <a:lnSpc>
                <a:spcPct val="90000"/>
              </a:lnSpc>
              <a:spcBef>
                <a:spcPct val="20000"/>
              </a:spcBef>
              <a:spcAft>
                <a:spcPts val="600"/>
              </a:spcAft>
              <a:buClr>
                <a:schemeClr val="accent1">
                  <a:lumMod val="75000"/>
                </a:schemeClr>
              </a:buClr>
              <a:buSzPct val="145000"/>
              <a:buFont typeface="Arial"/>
              <a:buChar char="•"/>
            </a:pPr>
            <a:endParaRPr lang="en-US" sz="2000" u="sng"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Ignoring or treating this topic as taboo will only continue the trend of rising suicides in the construction industries.</a:t>
            </a:r>
          </a:p>
        </p:txBody>
      </p:sp>
      <p:sp>
        <p:nvSpPr>
          <p:cNvPr id="25"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struction workers celebrating">
            <a:extLst>
              <a:ext uri="{FF2B5EF4-FFF2-40B4-BE49-F238E27FC236}">
                <a16:creationId xmlns:a16="http://schemas.microsoft.com/office/drawing/2014/main" id="{F498CE11-8E01-BBAC-96F6-BEAC8EBB1E77}"/>
              </a:ext>
            </a:extLst>
          </p:cNvPr>
          <p:cNvPicPr>
            <a:picLocks noChangeAspect="1"/>
          </p:cNvPicPr>
          <p:nvPr/>
        </p:nvPicPr>
        <p:blipFill rotWithShape="1">
          <a:blip r:embed="rId3">
            <a:extLst>
              <a:ext uri="{28A0092B-C50C-407E-A947-70E740481C1C}">
                <a14:useLocalDpi xmlns:a14="http://schemas.microsoft.com/office/drawing/2010/main" val="0"/>
              </a:ext>
            </a:extLst>
          </a:blip>
          <a:srcRect l="594" r="29757" b="1"/>
          <a:stretch/>
        </p:blipFill>
        <p:spPr>
          <a:xfrm>
            <a:off x="6427434" y="991559"/>
            <a:ext cx="4744154" cy="4546708"/>
          </a:xfrm>
          <a:prstGeom prst="rect">
            <a:avLst/>
          </a:prstGeom>
        </p:spPr>
      </p:pic>
    </p:spTree>
    <p:extLst>
      <p:ext uri="{BB962C8B-B14F-4D97-AF65-F5344CB8AC3E}">
        <p14:creationId xmlns:p14="http://schemas.microsoft.com/office/powerpoint/2010/main" val="365845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21BA48-E0A8-0124-ABB1-7CC8BF2FAA0B}"/>
              </a:ext>
            </a:extLst>
          </p:cNvPr>
          <p:cNvSpPr>
            <a:spLocks noGrp="1"/>
          </p:cNvSpPr>
          <p:nvPr>
            <p:ph type="title"/>
          </p:nvPr>
        </p:nvSpPr>
        <p:spPr>
          <a:xfrm>
            <a:off x="1189702" y="1261872"/>
            <a:ext cx="3145536" cy="4334256"/>
          </a:xfrm>
        </p:spPr>
        <p:txBody>
          <a:bodyPr>
            <a:normAutofit/>
          </a:bodyPr>
          <a:lstStyle/>
          <a:p>
            <a:pPr algn="r"/>
            <a:r>
              <a:rPr lang="en-US" sz="3600" b="1"/>
              <a:t>Fentanyl Use and Abuse</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203F31-6F91-766D-20E8-A8BEDE599EE9}"/>
              </a:ext>
            </a:extLst>
          </p:cNvPr>
          <p:cNvSpPr>
            <a:spLocks noGrp="1"/>
          </p:cNvSpPr>
          <p:nvPr>
            <p:ph idx="1"/>
          </p:nvPr>
        </p:nvSpPr>
        <p:spPr>
          <a:xfrm>
            <a:off x="5007932" y="1261873"/>
            <a:ext cx="5951013" cy="4449422"/>
          </a:xfrm>
        </p:spPr>
        <p:txBody>
          <a:bodyPr>
            <a:normAutofit/>
          </a:bodyPr>
          <a:lstStyle/>
          <a:p>
            <a:pPr marL="0" indent="0">
              <a:lnSpc>
                <a:spcPct val="90000"/>
              </a:lnSpc>
              <a:buNone/>
            </a:pPr>
            <a:r>
              <a:rPr lang="en-US" sz="1700" kern="100">
                <a:latin typeface="Calibri" panose="020F0502020204030204" pitchFamily="34" charset="0"/>
                <a:ea typeface="Calibri" panose="020F0502020204030204" pitchFamily="34" charset="0"/>
                <a:cs typeface="Calibri" panose="020F0502020204030204" pitchFamily="34" charset="0"/>
              </a:rPr>
              <a:t>B</a:t>
            </a:r>
            <a:r>
              <a:rPr lang="en-US" sz="1700" kern="100">
                <a:effectLst/>
                <a:latin typeface="Calibri" panose="020F0502020204030204" pitchFamily="34" charset="0"/>
                <a:ea typeface="Calibri" panose="020F0502020204030204" pitchFamily="34" charset="0"/>
                <a:cs typeface="Calibri" panose="020F0502020204030204" pitchFamily="34" charset="0"/>
              </a:rPr>
              <a:t>ased on mortality data from the National Occupational Mortality Surveillance System, workers in the extraction industries:</a:t>
            </a:r>
          </a:p>
          <a:p>
            <a:pPr lvl="1">
              <a:lnSpc>
                <a:spcPct val="90000"/>
              </a:lnSpc>
              <a:buFont typeface="Arial" panose="020B0604020202020204" pitchFamily="34" charset="0"/>
              <a:buChar char="•"/>
            </a:pPr>
            <a:r>
              <a:rPr lang="en-US" sz="1700" kern="100">
                <a:latin typeface="Calibri" panose="020F0502020204030204" pitchFamily="34" charset="0"/>
                <a:ea typeface="Calibri" panose="020F0502020204030204" pitchFamily="34" charset="0"/>
                <a:cs typeface="Calibri" panose="020F0502020204030204" pitchFamily="34" charset="0"/>
              </a:rPr>
              <a:t>H</a:t>
            </a:r>
            <a:r>
              <a:rPr lang="en-US" sz="1700" kern="100">
                <a:effectLst/>
                <a:latin typeface="Calibri" panose="020F0502020204030204" pitchFamily="34" charset="0"/>
                <a:ea typeface="Calibri" panose="020F0502020204030204" pitchFamily="34" charset="0"/>
                <a:cs typeface="Calibri" panose="020F0502020204030204" pitchFamily="34" charset="0"/>
              </a:rPr>
              <a:t>ave the highest mortality rates from natural and semisynthetic</a:t>
            </a:r>
            <a:r>
              <a:rPr lang="en-US" sz="1700" b="1" kern="100">
                <a:effectLst/>
                <a:latin typeface="Calibri" panose="020F0502020204030204" pitchFamily="34" charset="0"/>
                <a:ea typeface="Calibri" panose="020F0502020204030204" pitchFamily="34" charset="0"/>
                <a:cs typeface="Calibri" panose="020F0502020204030204" pitchFamily="34" charset="0"/>
              </a:rPr>
              <a:t> </a:t>
            </a:r>
            <a:r>
              <a:rPr lang="en-US" sz="1700" kern="100">
                <a:effectLst/>
                <a:latin typeface="Calibri" panose="020F0502020204030204" pitchFamily="34" charset="0"/>
                <a:ea typeface="Calibri" panose="020F0502020204030204" pitchFamily="34" charset="0"/>
                <a:cs typeface="Calibri" panose="020F0502020204030204" pitchFamily="34" charset="0"/>
              </a:rPr>
              <a:t>opioid–related overdose deaths, and </a:t>
            </a:r>
          </a:p>
          <a:p>
            <a:pPr marL="457200" lvl="1" indent="0">
              <a:lnSpc>
                <a:spcPct val="90000"/>
              </a:lnSpc>
              <a:buNone/>
            </a:pPr>
            <a:r>
              <a:rPr lang="en-US" sz="1700" kern="100">
                <a:effectLst/>
                <a:latin typeface="Calibri" panose="020F0502020204030204" pitchFamily="34" charset="0"/>
                <a:ea typeface="Calibri" panose="020F0502020204030204" pitchFamily="34" charset="0"/>
                <a:cs typeface="Calibri" panose="020F0502020204030204" pitchFamily="34" charset="0"/>
              </a:rPr>
              <a:t> </a:t>
            </a:r>
          </a:p>
          <a:p>
            <a:pPr lvl="1">
              <a:lnSpc>
                <a:spcPct val="90000"/>
              </a:lnSpc>
              <a:buFont typeface="Arial" panose="020B0604020202020204" pitchFamily="34" charset="0"/>
              <a:buChar char="•"/>
            </a:pPr>
            <a:r>
              <a:rPr lang="en-US" sz="1700" kern="100">
                <a:effectLst/>
                <a:latin typeface="Calibri" panose="020F0502020204030204" pitchFamily="34" charset="0"/>
                <a:ea typeface="Calibri" panose="020F0502020204030204" pitchFamily="34" charset="0"/>
                <a:cs typeface="Calibri" panose="020F0502020204030204" pitchFamily="34" charset="0"/>
              </a:rPr>
              <a:t>The second highest mortality rates from synthetic opioid-related overdose deaths, according to a study of occupations associated with drug overdose deaths.</a:t>
            </a:r>
          </a:p>
          <a:p>
            <a:pPr marL="457200" lvl="1" indent="0">
              <a:lnSpc>
                <a:spcPct val="90000"/>
              </a:lnSpc>
              <a:buNone/>
            </a:pPr>
            <a:endParaRPr lang="en-US" sz="1700" kern="100">
              <a:effectLst/>
              <a:latin typeface="Calibri" panose="020F0502020204030204" pitchFamily="34" charset="0"/>
              <a:ea typeface="Calibri" panose="020F0502020204030204" pitchFamily="34" charset="0"/>
              <a:cs typeface="Calibri" panose="020F0502020204030204" pitchFamily="34" charset="0"/>
            </a:endParaRPr>
          </a:p>
          <a:p>
            <a:pPr lvl="1">
              <a:lnSpc>
                <a:spcPct val="90000"/>
              </a:lnSpc>
              <a:buFont typeface="Arial" panose="020B0604020202020204" pitchFamily="34" charset="0"/>
              <a:buChar char="•"/>
            </a:pPr>
            <a:r>
              <a:rPr lang="en-US" sz="1700" kern="100">
                <a:effectLst/>
                <a:latin typeface="Calibri" panose="020F0502020204030204" pitchFamily="34" charset="0"/>
                <a:ea typeface="Calibri" panose="020F0502020204030204" pitchFamily="34" charset="0"/>
                <a:cs typeface="Calibri" panose="020F0502020204030204" pitchFamily="34" charset="0"/>
              </a:rPr>
              <a:t>There are currently 267,000 workers in the extraction industry; of these 46,725 (17.5% ) have an alcohol abuse problem; 13,350 (0.05%) used illegal drugs and 30,705 suffered from substance abuse addiction.</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700"/>
          </a:p>
        </p:txBody>
      </p:sp>
    </p:spTree>
    <p:extLst>
      <p:ext uri="{BB962C8B-B14F-4D97-AF65-F5344CB8AC3E}">
        <p14:creationId xmlns:p14="http://schemas.microsoft.com/office/powerpoint/2010/main" val="16177594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4" name="Picture 3" descr="Assorted pills and capsules">
            <a:extLst>
              <a:ext uri="{FF2B5EF4-FFF2-40B4-BE49-F238E27FC236}">
                <a16:creationId xmlns:a16="http://schemas.microsoft.com/office/drawing/2014/main" id="{2C0D1696-1A41-200E-CE37-E3A06BF131F4}"/>
              </a:ext>
            </a:extLst>
          </p:cNvPr>
          <p:cNvPicPr>
            <a:picLocks noChangeAspect="1"/>
          </p:cNvPicPr>
          <p:nvPr/>
        </p:nvPicPr>
        <p:blipFill rotWithShape="1">
          <a:blip r:embed="rId3">
            <a:extLst>
              <a:ext uri="{28A0092B-C50C-407E-A947-70E740481C1C}">
                <a14:useLocalDpi xmlns:a14="http://schemas.microsoft.com/office/drawing/2010/main" val="0"/>
              </a:ext>
            </a:extLst>
          </a:blip>
          <a:srcRect l="25417" r="40914"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TextBox 2">
            <a:extLst>
              <a:ext uri="{FF2B5EF4-FFF2-40B4-BE49-F238E27FC236}">
                <a16:creationId xmlns:a16="http://schemas.microsoft.com/office/drawing/2014/main" id="{4C6D684B-4CFB-EDF9-C519-E5437EC75903}"/>
              </a:ext>
            </a:extLst>
          </p:cNvPr>
          <p:cNvSpPr txBox="1"/>
          <p:nvPr/>
        </p:nvSpPr>
        <p:spPr>
          <a:xfrm>
            <a:off x="3868738" y="333375"/>
            <a:ext cx="7659156" cy="5876925"/>
          </a:xfrm>
          <a:prstGeom prst="rect">
            <a:avLst/>
          </a:prstGeom>
        </p:spPr>
        <p:txBody>
          <a:bodyPr vert="horz" lIns="91440" tIns="45720" rIns="91440" bIns="45720" rtlCol="0" anchor="ctr">
            <a:normAutofit/>
          </a:bodyPr>
          <a:lstStyle/>
          <a:p>
            <a:pPr marL="0" marR="0">
              <a:lnSpc>
                <a:spcPct val="90000"/>
              </a:lnSpc>
              <a:spcBef>
                <a:spcPct val="20000"/>
              </a:spcBef>
              <a:spcAft>
                <a:spcPts val="600"/>
              </a:spcAft>
              <a:buClr>
                <a:schemeClr val="accent1">
                  <a:lumMod val="75000"/>
                </a:schemeClr>
              </a:buClr>
              <a:buSzPct val="145000"/>
            </a:pPr>
            <a:r>
              <a:rPr lang="en-US" sz="2600" b="1" i="1" u="sng" dirty="0"/>
              <a:t>What Does Fentanyl Do and How Is It Misused</a:t>
            </a:r>
            <a:r>
              <a:rPr lang="en-US" sz="1500" b="1" i="1" u="sng" dirty="0"/>
              <a:t>?</a:t>
            </a:r>
            <a:r>
              <a:rPr lang="en-US" sz="1500" b="1" i="1" dirty="0"/>
              <a:t>***</a:t>
            </a:r>
          </a:p>
          <a:p>
            <a:pPr marL="0" marR="0">
              <a:lnSpc>
                <a:spcPct val="90000"/>
              </a:lnSpc>
              <a:spcBef>
                <a:spcPct val="20000"/>
              </a:spcBef>
              <a:spcAft>
                <a:spcPts val="600"/>
              </a:spcAft>
              <a:buClr>
                <a:schemeClr val="accent1">
                  <a:lumMod val="75000"/>
                </a:schemeClr>
              </a:buClr>
              <a:buSzPct val="145000"/>
              <a:buFont typeface="Arial"/>
              <a:buChar char="•"/>
            </a:pPr>
            <a:endParaRPr lang="en-US" sz="1500"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Fentanyl is a powerful painkiller</a:t>
            </a:r>
          </a:p>
          <a:p>
            <a:pPr marL="0" marR="0">
              <a:lnSpc>
                <a:spcPct val="90000"/>
              </a:lnSpc>
              <a:spcBef>
                <a:spcPct val="20000"/>
              </a:spcBef>
              <a:spcAft>
                <a:spcPts val="600"/>
              </a:spcAft>
              <a:buClr>
                <a:schemeClr val="accent1">
                  <a:lumMod val="75000"/>
                </a:schemeClr>
              </a:buClr>
              <a:buSzPct val="145000"/>
              <a:buFont typeface="Arial"/>
              <a:buChar char="•"/>
            </a:pPr>
            <a:endParaRPr lang="en-US" sz="2000"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The Centers for Disease Control, indicates it is up to 100 times more potent than morphine. </a:t>
            </a:r>
          </a:p>
          <a:p>
            <a:pPr marL="0" marR="0">
              <a:lnSpc>
                <a:spcPct val="90000"/>
              </a:lnSpc>
              <a:spcBef>
                <a:spcPct val="20000"/>
              </a:spcBef>
              <a:spcAft>
                <a:spcPts val="600"/>
              </a:spcAft>
              <a:buClr>
                <a:schemeClr val="accent1">
                  <a:lumMod val="75000"/>
                </a:schemeClr>
              </a:buClr>
              <a:buSzPct val="145000"/>
              <a:buFont typeface="Arial"/>
              <a:buChar char="•"/>
            </a:pPr>
            <a:endParaRPr lang="en-US" sz="2000"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Because of its strong potency, it is used in operating rooms, to control pain after surgery and to alleviate pain for people with advanced cancer. </a:t>
            </a:r>
          </a:p>
          <a:p>
            <a:pPr marL="0" marR="0">
              <a:lnSpc>
                <a:spcPct val="90000"/>
              </a:lnSpc>
              <a:spcBef>
                <a:spcPct val="20000"/>
              </a:spcBef>
              <a:spcAft>
                <a:spcPts val="600"/>
              </a:spcAft>
              <a:buClr>
                <a:schemeClr val="accent1">
                  <a:lumMod val="75000"/>
                </a:schemeClr>
              </a:buClr>
              <a:buSzPct val="145000"/>
              <a:buFont typeface="Arial"/>
              <a:buChar char="•"/>
            </a:pPr>
            <a:endParaRPr lang="en-US" sz="2000" dirty="0"/>
          </a:p>
          <a:p>
            <a:pPr marL="0" marR="0">
              <a:lnSpc>
                <a:spcPct val="90000"/>
              </a:lnSpc>
              <a:spcBef>
                <a:spcPct val="20000"/>
              </a:spcBef>
              <a:spcAft>
                <a:spcPts val="600"/>
              </a:spcAft>
              <a:buClr>
                <a:schemeClr val="accent1">
                  <a:lumMod val="75000"/>
                </a:schemeClr>
              </a:buClr>
              <a:buSzPct val="145000"/>
              <a:buFont typeface="Arial"/>
              <a:buChar char="•"/>
            </a:pPr>
            <a:r>
              <a:rPr lang="en-US" sz="2000" dirty="0"/>
              <a:t>Its effectiveness at relieving pain and increasing pleasure also have made it a popular street drug with the risks of addiction, overdose and death.</a:t>
            </a:r>
          </a:p>
        </p:txBody>
      </p:sp>
    </p:spTree>
    <p:extLst>
      <p:ext uri="{BB962C8B-B14F-4D97-AF65-F5344CB8AC3E}">
        <p14:creationId xmlns:p14="http://schemas.microsoft.com/office/powerpoint/2010/main" val="160960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9CD6D3-FA89-BC24-AA20-64904B05F471}"/>
              </a:ext>
            </a:extLst>
          </p:cNvPr>
          <p:cNvSpPr txBox="1"/>
          <p:nvPr/>
        </p:nvSpPr>
        <p:spPr>
          <a:xfrm>
            <a:off x="1457740" y="809705"/>
            <a:ext cx="10230678" cy="3539430"/>
          </a:xfrm>
          <a:prstGeom prst="rect">
            <a:avLst/>
          </a:prstGeom>
          <a:noFill/>
        </p:spPr>
        <p:txBody>
          <a:bodyPr wrap="square">
            <a:spAutoFit/>
          </a:bodyPr>
          <a:lstStyle/>
          <a:p>
            <a:pPr marL="0" marR="0" algn="ctr">
              <a:spcBef>
                <a:spcPts val="0"/>
              </a:spcBef>
              <a:spcAft>
                <a:spcPts val="0"/>
              </a:spcAft>
            </a:pPr>
            <a:r>
              <a:rPr lang="en-US" sz="2800" b="1" i="1"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Fentanyl Is Available In A Variety Of Forms:</a:t>
            </a:r>
          </a:p>
          <a:p>
            <a:pPr marL="0" marR="0" algn="just">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Pharmaceutical fentanyl is a synthetic opioid, a lab-created compound, used under medical supervision. It can come in a variety of formats including:</a:t>
            </a:r>
          </a:p>
          <a:p>
            <a:pPr marL="0" marR="0" algn="just">
              <a:spcBef>
                <a:spcPts val="0"/>
              </a:spcBef>
              <a:spcAft>
                <a:spcPts val="0"/>
              </a:spcAft>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878D74F8-A382-90E0-FCF6-218716767080}"/>
              </a:ext>
            </a:extLst>
          </p:cNvPr>
          <p:cNvGraphicFramePr>
            <a:graphicFrameLocks noGrp="1"/>
          </p:cNvGraphicFramePr>
          <p:nvPr>
            <p:extLst>
              <p:ext uri="{D42A27DB-BD31-4B8C-83A1-F6EECF244321}">
                <p14:modId xmlns:p14="http://schemas.microsoft.com/office/powerpoint/2010/main" val="3300506077"/>
              </p:ext>
            </p:extLst>
          </p:nvPr>
        </p:nvGraphicFramePr>
        <p:xfrm>
          <a:off x="1457740" y="2535472"/>
          <a:ext cx="10230677" cy="1463040"/>
        </p:xfrm>
        <a:graphic>
          <a:graphicData uri="http://schemas.openxmlformats.org/drawingml/2006/table">
            <a:tbl>
              <a:tblPr firstRow="1" firstCol="1" bandRow="1">
                <a:tableStyleId>{5C22544A-7EE6-4342-B048-85BDC9FD1C3A}</a:tableStyleId>
              </a:tblPr>
              <a:tblGrid>
                <a:gridCol w="4630254">
                  <a:extLst>
                    <a:ext uri="{9D8B030D-6E8A-4147-A177-3AD203B41FA5}">
                      <a16:colId xmlns:a16="http://schemas.microsoft.com/office/drawing/2014/main" val="2334134979"/>
                    </a:ext>
                  </a:extLst>
                </a:gridCol>
                <a:gridCol w="5600423">
                  <a:extLst>
                    <a:ext uri="{9D8B030D-6E8A-4147-A177-3AD203B41FA5}">
                      <a16:colId xmlns:a16="http://schemas.microsoft.com/office/drawing/2014/main" val="2392482113"/>
                    </a:ext>
                  </a:extLst>
                </a:gridCol>
              </a:tblGrid>
              <a:tr h="537500">
                <a:tc>
                  <a:txBody>
                    <a:bodyPr/>
                    <a:lstStyle/>
                    <a:p>
                      <a:pPr marL="0" marR="0" algn="just">
                        <a:spcBef>
                          <a:spcPts val="0"/>
                        </a:spcBef>
                        <a:spcAft>
                          <a:spcPts val="0"/>
                        </a:spcAft>
                      </a:pPr>
                      <a:r>
                        <a:rPr lang="en-US" sz="2400" u="none" kern="0" dirty="0">
                          <a:solidFill>
                            <a:schemeClr val="tx1"/>
                          </a:solidFill>
                          <a:effectLst/>
                          <a:hlinkClick r:id="rId2">
                            <a:extLst>
                              <a:ext uri="{A12FA001-AC4F-418D-AE19-62706E023703}">
                                <ahyp:hlinkClr xmlns:ahyp="http://schemas.microsoft.com/office/drawing/2018/hyperlinkcolor" val="tx"/>
                              </a:ext>
                            </a:extLst>
                          </a:hlinkClick>
                        </a:rPr>
                        <a:t>Nasal spray</a:t>
                      </a:r>
                      <a:r>
                        <a:rPr lang="en-US" sz="2400" u="none" kern="0" dirty="0">
                          <a:solidFill>
                            <a:schemeClr val="tx1"/>
                          </a:solidFill>
                          <a:effectLst/>
                        </a:rPr>
                        <a:t>: to treat cancer pain</a:t>
                      </a:r>
                      <a:r>
                        <a:rPr lang="en-US" sz="2400" kern="0" dirty="0">
                          <a:effectLst/>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u="sng" kern="0" dirty="0">
                          <a:solidFill>
                            <a:schemeClr val="tx1"/>
                          </a:solidFill>
                          <a:effectLst/>
                          <a:hlinkClick r:id="rId3">
                            <a:extLst>
                              <a:ext uri="{A12FA001-AC4F-418D-AE19-62706E023703}">
                                <ahyp:hlinkClr xmlns:ahyp="http://schemas.microsoft.com/office/drawing/2018/hyperlinkcolor" val="tx"/>
                              </a:ext>
                            </a:extLst>
                          </a:hlinkClick>
                        </a:rPr>
                        <a:t>Patch for the skin</a:t>
                      </a:r>
                      <a:r>
                        <a:rPr lang="en-US" sz="2400" u="sng" kern="0" dirty="0">
                          <a:solidFill>
                            <a:schemeClr val="tx1"/>
                          </a:solidFill>
                          <a:effectLst/>
                        </a:rPr>
                        <a:t>:</a:t>
                      </a:r>
                      <a:r>
                        <a:rPr lang="en-US" sz="2400" kern="0" dirty="0">
                          <a:solidFill>
                            <a:schemeClr val="tx1"/>
                          </a:solidFill>
                          <a:effectLst/>
                        </a:rPr>
                        <a:t> to for pain after surgery.</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9772"/>
                  </a:ext>
                </a:extLst>
              </a:tr>
              <a:tr h="537500">
                <a:tc>
                  <a:txBody>
                    <a:bodyPr/>
                    <a:lstStyle/>
                    <a:p>
                      <a:pPr marL="0" marR="0" algn="just">
                        <a:spcBef>
                          <a:spcPts val="0"/>
                        </a:spcBef>
                        <a:spcAft>
                          <a:spcPts val="0"/>
                        </a:spcAft>
                      </a:pPr>
                      <a:r>
                        <a:rPr lang="en-US" sz="2400" u="sng" kern="0" dirty="0">
                          <a:solidFill>
                            <a:schemeClr val="tx1"/>
                          </a:solidFill>
                          <a:effectLst/>
                          <a:hlinkClick r:id="rId4">
                            <a:extLst>
                              <a:ext uri="{A12FA001-AC4F-418D-AE19-62706E023703}">
                                <ahyp:hlinkClr xmlns:ahyp="http://schemas.microsoft.com/office/drawing/2018/hyperlinkcolor" val="tx"/>
                              </a:ext>
                            </a:extLst>
                          </a:hlinkClick>
                        </a:rPr>
                        <a:t>Injection</a:t>
                      </a:r>
                      <a:r>
                        <a:rPr lang="en-US" sz="2400" u="sng" kern="0" dirty="0">
                          <a:solidFill>
                            <a:schemeClr val="tx1"/>
                          </a:solidFill>
                          <a:effectLst/>
                        </a:rPr>
                        <a:t>: </a:t>
                      </a:r>
                      <a:r>
                        <a:rPr lang="en-US" sz="2400" kern="0" dirty="0">
                          <a:solidFill>
                            <a:schemeClr val="tx1"/>
                          </a:solidFill>
                          <a:effectLst/>
                        </a:rPr>
                        <a:t>for pain during/ or after surgery.</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400" b="1" u="sng" kern="0" dirty="0">
                          <a:solidFill>
                            <a:schemeClr val="tx1"/>
                          </a:solidFill>
                          <a:effectLst/>
                          <a:hlinkClick r:id="rId5">
                            <a:extLst>
                              <a:ext uri="{A12FA001-AC4F-418D-AE19-62706E023703}">
                                <ahyp:hlinkClr xmlns:ahyp="http://schemas.microsoft.com/office/drawing/2018/hyperlinkcolor" val="tx"/>
                              </a:ext>
                            </a:extLst>
                          </a:hlinkClick>
                        </a:rPr>
                        <a:t>Oral spray, tablet or lozenge</a:t>
                      </a:r>
                      <a:r>
                        <a:rPr lang="en-US" sz="2400" b="1" u="sng" kern="0" dirty="0">
                          <a:solidFill>
                            <a:schemeClr val="tx1"/>
                          </a:solidFill>
                          <a:effectLst/>
                        </a:rPr>
                        <a:t>:</a:t>
                      </a:r>
                      <a:r>
                        <a:rPr lang="en-US" sz="2400" b="1" kern="0" dirty="0">
                          <a:solidFill>
                            <a:schemeClr val="tx1"/>
                          </a:solidFill>
                          <a:effectLst/>
                        </a:rPr>
                        <a:t> for cancer pain</a:t>
                      </a:r>
                      <a:endParaRPr lang="en-US"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350219"/>
                  </a:ext>
                </a:extLst>
              </a:tr>
            </a:tbl>
          </a:graphicData>
        </a:graphic>
      </p:graphicFrame>
      <p:sp>
        <p:nvSpPr>
          <p:cNvPr id="10" name="TextBox 9">
            <a:extLst>
              <a:ext uri="{FF2B5EF4-FFF2-40B4-BE49-F238E27FC236}">
                <a16:creationId xmlns:a16="http://schemas.microsoft.com/office/drawing/2014/main" id="{792E74C6-D18F-69E6-8363-EF7FBD0D95D3}"/>
              </a:ext>
            </a:extLst>
          </p:cNvPr>
          <p:cNvSpPr txBox="1"/>
          <p:nvPr/>
        </p:nvSpPr>
        <p:spPr>
          <a:xfrm>
            <a:off x="1603513" y="4493801"/>
            <a:ext cx="10084905" cy="1200329"/>
          </a:xfrm>
          <a:prstGeom prst="rect">
            <a:avLst/>
          </a:prstGeom>
          <a:noFill/>
        </p:spPr>
        <p:txBody>
          <a:bodyPr wrap="square">
            <a:spAutoFit/>
          </a:bodyPr>
          <a:lstStyle/>
          <a:p>
            <a:pPr algn="just"/>
            <a:r>
              <a:rPr lang="en-US" sz="2400" b="1" dirty="0">
                <a:effectLst/>
                <a:latin typeface="Calibri" panose="020F0502020204030204" pitchFamily="34" charset="0"/>
                <a:ea typeface="Calibri" panose="020F0502020204030204" pitchFamily="34" charset="0"/>
              </a:rPr>
              <a:t>There are more than 30 non-pharmaceutical </a:t>
            </a:r>
            <a:r>
              <a:rPr lang="en-US" sz="2400" b="1" dirty="0">
                <a:latin typeface="Calibri" panose="020F0502020204030204" pitchFamily="34" charset="0"/>
                <a:ea typeface="Calibri" panose="020F0502020204030204" pitchFamily="34" charset="0"/>
              </a:rPr>
              <a:t>types</a:t>
            </a:r>
            <a:r>
              <a:rPr lang="en-US" sz="2400" b="1" dirty="0">
                <a:effectLst/>
                <a:latin typeface="Calibri" panose="020F0502020204030204" pitchFamily="34" charset="0"/>
                <a:ea typeface="Calibri" panose="020F0502020204030204" pitchFamily="34" charset="0"/>
              </a:rPr>
              <a:t> of fentanyl on the illicit drug market, many of which cannot be detected by standard urine drug screens.</a:t>
            </a:r>
            <a:endParaRPr lang="en-US" sz="2400" dirty="0"/>
          </a:p>
        </p:txBody>
      </p:sp>
    </p:spTree>
    <p:extLst>
      <p:ext uri="{BB962C8B-B14F-4D97-AF65-F5344CB8AC3E}">
        <p14:creationId xmlns:p14="http://schemas.microsoft.com/office/powerpoint/2010/main" val="124489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8" name="Rectangle 1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A24DE2E-F8A9-F2EE-937B-A1A6F0B27354}"/>
              </a:ext>
            </a:extLst>
          </p:cNvPr>
          <p:cNvSpPr txBox="1"/>
          <p:nvPr/>
        </p:nvSpPr>
        <p:spPr>
          <a:xfrm>
            <a:off x="496112" y="685801"/>
            <a:ext cx="2743200" cy="5105400"/>
          </a:xfrm>
          <a:prstGeom prst="rect">
            <a:avLst/>
          </a:prstGeom>
        </p:spPr>
        <p:txBody>
          <a:bodyPr vert="horz" lIns="91440" tIns="45720" rIns="91440" bIns="45720" rtlCol="0" anchor="ctr">
            <a:normAutofit/>
          </a:bodyPr>
          <a:lstStyle/>
          <a:p>
            <a:pPr marL="0" marR="0">
              <a:spcBef>
                <a:spcPct val="0"/>
              </a:spcBef>
              <a:spcAft>
                <a:spcPts val="600"/>
              </a:spcAft>
            </a:pPr>
            <a:r>
              <a:rPr lang="en-US" sz="3200" b="1" i="1" dirty="0">
                <a:ln w="3175" cmpd="sng">
                  <a:noFill/>
                </a:ln>
                <a:solidFill>
                  <a:srgbClr val="FFFFFF"/>
                </a:solidFill>
                <a:latin typeface="+mj-lt"/>
                <a:ea typeface="+mj-ea"/>
                <a:cs typeface="+mj-cs"/>
              </a:rPr>
              <a:t>What Fentanyl Does To Your Body:</a:t>
            </a:r>
            <a:endParaRPr lang="en-US" sz="3200" dirty="0">
              <a:ln w="3175" cmpd="sng">
                <a:noFill/>
              </a:ln>
              <a:solidFill>
                <a:srgbClr val="FFFFFF"/>
              </a:solidFill>
              <a:latin typeface="+mj-lt"/>
              <a:ea typeface="+mj-ea"/>
              <a:cs typeface="+mj-cs"/>
            </a:endParaRPr>
          </a:p>
        </p:txBody>
      </p:sp>
      <p:grpSp>
        <p:nvGrpSpPr>
          <p:cNvPr id="22" name="Group 2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 name="TextBox 4">
            <a:extLst>
              <a:ext uri="{FF2B5EF4-FFF2-40B4-BE49-F238E27FC236}">
                <a16:creationId xmlns:a16="http://schemas.microsoft.com/office/drawing/2014/main" id="{561B272A-F7B8-A6A0-D75B-D052CB9EA1A6}"/>
              </a:ext>
            </a:extLst>
          </p:cNvPr>
          <p:cNvSpPr txBox="1"/>
          <p:nvPr/>
        </p:nvSpPr>
        <p:spPr>
          <a:xfrm>
            <a:off x="5117106" y="685801"/>
            <a:ext cx="6385918" cy="5105400"/>
          </a:xfrm>
          <a:prstGeom prst="rect">
            <a:avLst/>
          </a:prstGeom>
        </p:spPr>
        <p:txBody>
          <a:bodyPr vert="horz" lIns="91440" tIns="45720" rIns="91440" bIns="45720" rtlCol="0" anchor="ctr">
            <a:noAutofit/>
          </a:bodyPr>
          <a:lstStyle/>
          <a:p>
            <a:pPr marL="0" marR="0">
              <a:lnSpc>
                <a:spcPct val="90000"/>
              </a:lnSpc>
              <a:spcBef>
                <a:spcPct val="20000"/>
              </a:spcBef>
              <a:spcAft>
                <a:spcPts val="600"/>
              </a:spcAft>
              <a:buClr>
                <a:schemeClr val="accent1">
                  <a:lumMod val="75000"/>
                </a:schemeClr>
              </a:buClr>
              <a:buSzPct val="145000"/>
              <a:buFont typeface="Arial"/>
              <a:buChar char="•"/>
            </a:pPr>
            <a:r>
              <a:rPr lang="en-US" sz="2200" dirty="0"/>
              <a:t>As an opioid, fentanyl attacks to opioid receptors in brain cells and helps decrease feelings of pain. It can increase feelings of pleasure, often referred to as euphoria. Other effects can include drowsiness, nausea, confusion, constipation and addiction.</a:t>
            </a:r>
          </a:p>
          <a:p>
            <a:pPr marL="0" marR="0">
              <a:lnSpc>
                <a:spcPct val="90000"/>
              </a:lnSpc>
              <a:spcBef>
                <a:spcPct val="20000"/>
              </a:spcBef>
              <a:spcAft>
                <a:spcPts val="600"/>
              </a:spcAft>
              <a:buClr>
                <a:schemeClr val="accent1">
                  <a:lumMod val="75000"/>
                </a:schemeClr>
              </a:buClr>
              <a:buSzPct val="145000"/>
              <a:buFont typeface="Arial"/>
              <a:buChar char="•"/>
            </a:pPr>
            <a:endParaRPr lang="en-US" sz="2200" dirty="0"/>
          </a:p>
          <a:p>
            <a:pPr marL="0" marR="0">
              <a:lnSpc>
                <a:spcPct val="90000"/>
              </a:lnSpc>
              <a:spcBef>
                <a:spcPct val="20000"/>
              </a:spcBef>
              <a:spcAft>
                <a:spcPts val="600"/>
              </a:spcAft>
              <a:buClr>
                <a:schemeClr val="accent1">
                  <a:lumMod val="75000"/>
                </a:schemeClr>
              </a:buClr>
              <a:buSzPct val="145000"/>
              <a:buFont typeface="Arial"/>
              <a:buChar char="•"/>
            </a:pPr>
            <a:r>
              <a:rPr lang="en-US" sz="2200" dirty="0"/>
              <a:t>In addition to the euphoric feeling fentanyl can produce, those who are addicted to fentanyl can experience unpleasant withdrawal symptoms such as muscle pain, bone pain, diarrhea, vomiting, cold flashes and uncontrollable leg movements.</a:t>
            </a:r>
          </a:p>
          <a:p>
            <a:pPr marL="0" marR="0">
              <a:lnSpc>
                <a:spcPct val="90000"/>
              </a:lnSpc>
              <a:spcBef>
                <a:spcPct val="20000"/>
              </a:spcBef>
              <a:spcAft>
                <a:spcPts val="600"/>
              </a:spcAft>
              <a:buClr>
                <a:schemeClr val="accent1">
                  <a:lumMod val="75000"/>
                </a:schemeClr>
              </a:buClr>
              <a:buSzPct val="145000"/>
              <a:buFont typeface="Arial"/>
              <a:buChar char="•"/>
            </a:pPr>
            <a:endParaRPr lang="en-US" sz="2200" dirty="0"/>
          </a:p>
          <a:p>
            <a:pPr>
              <a:lnSpc>
                <a:spcPct val="90000"/>
              </a:lnSpc>
              <a:spcBef>
                <a:spcPct val="20000"/>
              </a:spcBef>
              <a:spcAft>
                <a:spcPts val="600"/>
              </a:spcAft>
              <a:buClr>
                <a:schemeClr val="accent1">
                  <a:lumMod val="75000"/>
                </a:schemeClr>
              </a:buClr>
              <a:buSzPct val="145000"/>
              <a:buFont typeface="Arial"/>
              <a:buChar char="•"/>
            </a:pPr>
            <a:r>
              <a:rPr lang="en-US" sz="2200" dirty="0"/>
              <a:t>Whether prescribed or obtained illegally, there are serious risks to using fentanyl when it is not used correctly, especially if you take too much or combine it with certain other medicines or alcohol.</a:t>
            </a:r>
          </a:p>
        </p:txBody>
      </p:sp>
    </p:spTree>
    <p:extLst>
      <p:ext uri="{BB962C8B-B14F-4D97-AF65-F5344CB8AC3E}">
        <p14:creationId xmlns:p14="http://schemas.microsoft.com/office/powerpoint/2010/main" val="273984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8" name="Rectangle 17">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nk powder explosion">
            <a:extLst>
              <a:ext uri="{FF2B5EF4-FFF2-40B4-BE49-F238E27FC236}">
                <a16:creationId xmlns:a16="http://schemas.microsoft.com/office/drawing/2014/main" id="{FEEE7722-A121-6659-A00D-301B93E6D52E}"/>
              </a:ext>
            </a:extLst>
          </p:cNvPr>
          <p:cNvPicPr>
            <a:picLocks noChangeAspect="1"/>
          </p:cNvPicPr>
          <p:nvPr/>
        </p:nvPicPr>
        <p:blipFill rotWithShape="1">
          <a:blip r:embed="rId3">
            <a:extLst>
              <a:ext uri="{28A0092B-C50C-407E-A947-70E740481C1C}">
                <a14:useLocalDpi xmlns:a14="http://schemas.microsoft.com/office/drawing/2010/main" val="0"/>
              </a:ext>
            </a:extLst>
          </a:blip>
          <a:srcRect t="2936" r="2" b="2"/>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0" name="Group 19">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1"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C4882180-599B-A559-5AE6-1EB4E0565605}"/>
              </a:ext>
            </a:extLst>
          </p:cNvPr>
          <p:cNvSpPr txBox="1"/>
          <p:nvPr/>
        </p:nvSpPr>
        <p:spPr>
          <a:xfrm>
            <a:off x="643468" y="123825"/>
            <a:ext cx="5260680" cy="1752599"/>
          </a:xfrm>
          <a:prstGeom prst="rect">
            <a:avLst/>
          </a:prstGeom>
        </p:spPr>
        <p:txBody>
          <a:bodyPr vert="horz" lIns="91440" tIns="45720" rIns="91440" bIns="45720" rtlCol="0" anchor="ctr">
            <a:normAutofit/>
          </a:bodyPr>
          <a:lstStyle/>
          <a:p>
            <a:pPr marL="0" marR="0">
              <a:spcBef>
                <a:spcPct val="0"/>
              </a:spcBef>
              <a:spcAft>
                <a:spcPts val="600"/>
              </a:spcAft>
            </a:pPr>
            <a:r>
              <a:rPr lang="en-US" sz="4000" b="1" i="1" u="sng" dirty="0">
                <a:ln w="3175" cmpd="sng">
                  <a:noFill/>
                </a:ln>
                <a:latin typeface="+mj-lt"/>
                <a:ea typeface="+mj-ea"/>
                <a:cs typeface="+mj-cs"/>
              </a:rPr>
              <a:t>How Fentanyl Can Be Misused</a:t>
            </a:r>
            <a:r>
              <a:rPr lang="en-US" sz="4000" b="1" u="sng" dirty="0">
                <a:ln w="3175" cmpd="sng">
                  <a:noFill/>
                </a:ln>
                <a:latin typeface="+mj-lt"/>
                <a:ea typeface="+mj-ea"/>
                <a:cs typeface="+mj-cs"/>
              </a:rPr>
              <a:t>:</a:t>
            </a:r>
            <a:endParaRPr lang="en-US" sz="4000" dirty="0">
              <a:ln w="3175" cmpd="sng">
                <a:noFill/>
              </a:ln>
              <a:latin typeface="+mj-lt"/>
              <a:ea typeface="+mj-ea"/>
              <a:cs typeface="+mj-cs"/>
            </a:endParaRPr>
          </a:p>
        </p:txBody>
      </p:sp>
      <p:sp>
        <p:nvSpPr>
          <p:cNvPr id="5" name="TextBox 4">
            <a:extLst>
              <a:ext uri="{FF2B5EF4-FFF2-40B4-BE49-F238E27FC236}">
                <a16:creationId xmlns:a16="http://schemas.microsoft.com/office/drawing/2014/main" id="{4A7598C7-96AF-8E31-C0B0-2B9E49D8255E}"/>
              </a:ext>
            </a:extLst>
          </p:cNvPr>
          <p:cNvSpPr txBox="1"/>
          <p:nvPr/>
        </p:nvSpPr>
        <p:spPr>
          <a:xfrm>
            <a:off x="643468" y="2666999"/>
            <a:ext cx="5260680" cy="3124201"/>
          </a:xfrm>
          <a:prstGeom prst="rect">
            <a:avLst/>
          </a:prstGeom>
        </p:spPr>
        <p:txBody>
          <a:bodyPr vert="horz" lIns="91440" tIns="45720" rIns="91440" bIns="45720" rtlCol="0" anchor="ctr">
            <a:noAutofit/>
          </a:bodyPr>
          <a:lstStyle/>
          <a:p>
            <a:pPr marL="0" marR="0">
              <a:lnSpc>
                <a:spcPct val="90000"/>
              </a:lnSpc>
              <a:spcBef>
                <a:spcPct val="20000"/>
              </a:spcBef>
              <a:spcAft>
                <a:spcPts val="600"/>
              </a:spcAft>
              <a:buClr>
                <a:schemeClr val="accent1">
                  <a:lumMod val="75000"/>
                </a:schemeClr>
              </a:buClr>
              <a:buSzPct val="145000"/>
              <a:buFont typeface="Arial"/>
              <a:buChar char="•"/>
            </a:pPr>
            <a:r>
              <a:rPr lang="en-US" sz="2200" dirty="0"/>
              <a:t>While fentanyl is legally manufactured and distributed in the U.S., it can be stolen, obtained with fraudulent prescriptions or made in illegal labs. </a:t>
            </a:r>
          </a:p>
          <a:p>
            <a:pPr marL="0" marR="0">
              <a:lnSpc>
                <a:spcPct val="90000"/>
              </a:lnSpc>
              <a:spcBef>
                <a:spcPct val="20000"/>
              </a:spcBef>
              <a:spcAft>
                <a:spcPts val="600"/>
              </a:spcAft>
              <a:buClr>
                <a:schemeClr val="accent1">
                  <a:lumMod val="75000"/>
                </a:schemeClr>
              </a:buClr>
              <a:buSzPct val="145000"/>
              <a:buFont typeface="Arial"/>
              <a:buChar char="•"/>
            </a:pPr>
            <a:endParaRPr lang="en-US" sz="2200" dirty="0"/>
          </a:p>
          <a:p>
            <a:pPr marL="0" marR="0">
              <a:lnSpc>
                <a:spcPct val="90000"/>
              </a:lnSpc>
              <a:spcBef>
                <a:spcPct val="20000"/>
              </a:spcBef>
              <a:spcAft>
                <a:spcPts val="600"/>
              </a:spcAft>
              <a:buClr>
                <a:schemeClr val="accent1">
                  <a:lumMod val="75000"/>
                </a:schemeClr>
              </a:buClr>
              <a:buSzPct val="145000"/>
              <a:buFont typeface="Arial"/>
              <a:buChar char="•"/>
            </a:pPr>
            <a:r>
              <a:rPr lang="en-US" sz="2200" dirty="0"/>
              <a:t> Illicitly manufactured fentanyl can be sold as powder, nasal spray or pills that look like other prescription opioids. </a:t>
            </a:r>
          </a:p>
          <a:p>
            <a:pPr marL="0" marR="0">
              <a:lnSpc>
                <a:spcPct val="90000"/>
              </a:lnSpc>
              <a:spcBef>
                <a:spcPct val="20000"/>
              </a:spcBef>
              <a:spcAft>
                <a:spcPts val="600"/>
              </a:spcAft>
              <a:buClr>
                <a:schemeClr val="accent1">
                  <a:lumMod val="75000"/>
                </a:schemeClr>
              </a:buClr>
              <a:buSzPct val="145000"/>
              <a:buFont typeface="Arial"/>
              <a:buChar char="•"/>
            </a:pPr>
            <a:endParaRPr lang="en-US" sz="2200" dirty="0"/>
          </a:p>
          <a:p>
            <a:pPr marL="0" marR="0">
              <a:lnSpc>
                <a:spcPct val="90000"/>
              </a:lnSpc>
              <a:spcBef>
                <a:spcPct val="20000"/>
              </a:spcBef>
              <a:spcAft>
                <a:spcPts val="600"/>
              </a:spcAft>
              <a:buClr>
                <a:schemeClr val="accent1">
                  <a:lumMod val="75000"/>
                </a:schemeClr>
              </a:buClr>
              <a:buSzPct val="145000"/>
              <a:buFont typeface="Arial"/>
              <a:buChar char="•"/>
            </a:pPr>
            <a:r>
              <a:rPr lang="en-US" sz="2200" dirty="0"/>
              <a:t>Fentanyl is known by street names such as Apache, China Girl, Dance Fever or Goodfellas.</a:t>
            </a:r>
          </a:p>
        </p:txBody>
      </p:sp>
    </p:spTree>
    <p:extLst>
      <p:ext uri="{BB962C8B-B14F-4D97-AF65-F5344CB8AC3E}">
        <p14:creationId xmlns:p14="http://schemas.microsoft.com/office/powerpoint/2010/main" val="318159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30" name="Rectangle 1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33" name="TextBox 2">
            <a:extLst>
              <a:ext uri="{FF2B5EF4-FFF2-40B4-BE49-F238E27FC236}">
                <a16:creationId xmlns:a16="http://schemas.microsoft.com/office/drawing/2014/main" id="{78D88545-AC92-62BC-6376-E4F0903EEF54}"/>
              </a:ext>
            </a:extLst>
          </p:cNvPr>
          <p:cNvGraphicFramePr/>
          <p:nvPr>
            <p:extLst>
              <p:ext uri="{D42A27DB-BD31-4B8C-83A1-F6EECF244321}">
                <p14:modId xmlns:p14="http://schemas.microsoft.com/office/powerpoint/2010/main" val="313927915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69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2E185-890B-CC7E-6B44-BD3F04A3CD39}"/>
              </a:ext>
            </a:extLst>
          </p:cNvPr>
          <p:cNvSpPr txBox="1"/>
          <p:nvPr/>
        </p:nvSpPr>
        <p:spPr>
          <a:xfrm>
            <a:off x="1736034" y="874644"/>
            <a:ext cx="9872870" cy="5570756"/>
          </a:xfrm>
          <a:prstGeom prst="rect">
            <a:avLst/>
          </a:prstGeom>
          <a:noFill/>
        </p:spPr>
        <p:txBody>
          <a:bodyPr wrap="square">
            <a:spAutoFit/>
          </a:bodyPr>
          <a:lstStyle/>
          <a:p>
            <a:pPr marL="0" marR="0" algn="just">
              <a:spcBef>
                <a:spcPts val="0"/>
              </a:spcBef>
              <a:spcAft>
                <a:spcPts val="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Synthetic opioids like fentanyl are the most common drugs involved in overdose deaths. </a:t>
            </a:r>
          </a:p>
          <a:p>
            <a:pPr marL="0" marR="0" algn="just">
              <a:spcBef>
                <a:spcPts val="0"/>
              </a:spcBef>
              <a:spcAft>
                <a:spcPts val="0"/>
              </a:spcAft>
            </a:pPr>
            <a:endParaRPr lang="en-US" sz="24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Between 2020 to 2021, 80,000 Americans died of problems related to synthetic opioids and unfortunately, the death toll continues to rise dramatically.</a:t>
            </a: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number of synthetic opioid overdoses increased 97-fold from 1999-2021.</a:t>
            </a:r>
          </a:p>
          <a:p>
            <a:pPr marL="0" marR="0" algn="just">
              <a:spcBef>
                <a:spcPts val="0"/>
              </a:spcBef>
              <a:spcAft>
                <a:spcPts val="0"/>
              </a:spcAft>
            </a:pPr>
            <a:endPar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Overdose deaths involving synthetic opioids in 2020 were 18 times the number in 2013</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spcBef>
                <a:spcPts val="0"/>
              </a:spcBef>
              <a:spcAft>
                <a:spcPts val="0"/>
              </a:spcAft>
            </a:pP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During 2022, 110,000 people in the U.S. died from drug overdose; 68% involved the use fentanyl or fentanyl-laced drugs</a:t>
            </a:r>
            <a:endParaRPr lang="en-US" sz="2400" kern="100" dirty="0">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93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E0A3D9-7244-FC77-AA29-0353F8732AE6}"/>
              </a:ext>
            </a:extLst>
          </p:cNvPr>
          <p:cNvSpPr>
            <a:spLocks noGrp="1"/>
          </p:cNvSpPr>
          <p:nvPr>
            <p:ph type="title"/>
          </p:nvPr>
        </p:nvSpPr>
        <p:spPr>
          <a:xfrm>
            <a:off x="535021" y="685800"/>
            <a:ext cx="2639962" cy="5105400"/>
          </a:xfrm>
        </p:spPr>
        <p:txBody>
          <a:bodyPr>
            <a:normAutofit/>
          </a:bodyPr>
          <a:lstStyle/>
          <a:p>
            <a:r>
              <a:rPr lang="en-US">
                <a:solidFill>
                  <a:srgbClr val="FFFFFF"/>
                </a:solidFill>
              </a:rPr>
              <a:t>Question</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41282563-1ED1-3746-F1A8-3DA1E20853D6}"/>
              </a:ext>
            </a:extLst>
          </p:cNvPr>
          <p:cNvGraphicFramePr>
            <a:graphicFrameLocks noGrp="1"/>
          </p:cNvGraphicFramePr>
          <p:nvPr>
            <p:ph idx="1"/>
            <p:extLst>
              <p:ext uri="{D42A27DB-BD31-4B8C-83A1-F6EECF244321}">
                <p14:modId xmlns:p14="http://schemas.microsoft.com/office/powerpoint/2010/main" val="76742979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3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F522D1-C8FC-B362-8937-5F36CEECC179}"/>
              </a:ext>
            </a:extLst>
          </p:cNvPr>
          <p:cNvSpPr txBox="1"/>
          <p:nvPr/>
        </p:nvSpPr>
        <p:spPr>
          <a:xfrm>
            <a:off x="2120348" y="874454"/>
            <a:ext cx="9276522" cy="4678204"/>
          </a:xfrm>
          <a:prstGeom prst="rect">
            <a:avLst/>
          </a:prstGeom>
          <a:noFill/>
        </p:spPr>
        <p:txBody>
          <a:bodyPr wrap="square">
            <a:spAutoFit/>
          </a:bodyPr>
          <a:lstStyle/>
          <a:p>
            <a:pPr algn="just"/>
            <a:r>
              <a:rPr lang="en-US" sz="2800" dirty="0">
                <a:solidFill>
                  <a:srgbClr val="000000"/>
                </a:solidFill>
                <a:effectLst/>
                <a:latin typeface="Calibri" panose="020F0502020204030204" pitchFamily="34" charset="0"/>
                <a:ea typeface="Calibri" panose="020F0502020204030204" pitchFamily="34" charset="0"/>
              </a:rPr>
              <a:t>In 2022, the DEA seized more than 50 million street pills laced with fentanyl, more than twice as many as in 2021. </a:t>
            </a:r>
          </a:p>
          <a:p>
            <a:pPr algn="just"/>
            <a:endParaRPr lang="en-US" sz="2800" dirty="0">
              <a:solidFill>
                <a:srgbClr val="000000"/>
              </a:solidFill>
              <a:latin typeface="Calibri" panose="020F0502020204030204" pitchFamily="34" charset="0"/>
              <a:ea typeface="Calibri" panose="020F0502020204030204" pitchFamily="34" charset="0"/>
            </a:endParaRPr>
          </a:p>
          <a:p>
            <a:pPr algn="just"/>
            <a:r>
              <a:rPr lang="en-US" sz="2800" dirty="0">
                <a:solidFill>
                  <a:srgbClr val="000000"/>
                </a:solidFill>
                <a:effectLst/>
                <a:latin typeface="Calibri" panose="020F0502020204030204" pitchFamily="34" charset="0"/>
                <a:ea typeface="Calibri" panose="020F0502020204030204" pitchFamily="34" charset="0"/>
              </a:rPr>
              <a:t>Of the fentanyl-laced street pills analyzed by the DEA in 2022, 60% contained a potentially lethal dose of fentanyl. </a:t>
            </a:r>
          </a:p>
          <a:p>
            <a:pPr algn="just"/>
            <a:endParaRPr lang="en-US" sz="2800" dirty="0">
              <a:solidFill>
                <a:srgbClr val="000000"/>
              </a:solidFill>
              <a:latin typeface="Calibri" panose="020F0502020204030204" pitchFamily="34" charset="0"/>
              <a:ea typeface="Calibri" panose="020F0502020204030204" pitchFamily="34" charset="0"/>
            </a:endParaRPr>
          </a:p>
          <a:p>
            <a:pPr algn="just"/>
            <a:r>
              <a:rPr lang="en-US" sz="2800" dirty="0">
                <a:solidFill>
                  <a:srgbClr val="000000"/>
                </a:solidFill>
                <a:effectLst/>
                <a:latin typeface="Calibri" panose="020F0502020204030204" pitchFamily="34" charset="0"/>
                <a:ea typeface="Calibri" panose="020F0502020204030204" pitchFamily="34" charset="0"/>
              </a:rPr>
              <a:t>Fentanyl is increasingly found in street drugs that have been stamped with illegally purchased pill presses to look like other common pharmaceutical-grade drugs, such as oxycodone</a:t>
            </a:r>
          </a:p>
          <a:p>
            <a:pPr algn="just"/>
            <a:endParaRPr lang="en-US" sz="2800" b="1"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271081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1CB9EE83-CA0E-D81E-6639-4FB035408249}"/>
              </a:ext>
            </a:extLst>
          </p:cNvPr>
          <p:cNvSpPr txBox="1"/>
          <p:nvPr/>
        </p:nvSpPr>
        <p:spPr>
          <a:xfrm>
            <a:off x="5131375" y="1095376"/>
            <a:ext cx="6385918" cy="5105400"/>
          </a:xfrm>
          <a:prstGeom prst="rect">
            <a:avLst/>
          </a:prstGeom>
        </p:spPr>
        <p:txBody>
          <a:bodyPr vert="horz" lIns="91440" tIns="45720" rIns="91440" bIns="45720" rtlCol="0" anchor="ctr">
            <a:noAutofit/>
          </a:bodyPr>
          <a:lstStyle/>
          <a:p>
            <a:pPr marL="342900" marR="0" indent="-342900">
              <a:spcBef>
                <a:spcPct val="20000"/>
              </a:spcBef>
              <a:spcAft>
                <a:spcPts val="600"/>
              </a:spcAft>
              <a:buClr>
                <a:schemeClr val="accent1">
                  <a:lumMod val="75000"/>
                </a:schemeClr>
              </a:buClr>
              <a:buSzPct val="145000"/>
              <a:buFont typeface="Arial" panose="020B0604020202020204" pitchFamily="34" charset="0"/>
              <a:buChar char="•"/>
            </a:pPr>
            <a:r>
              <a:rPr lang="en-US" sz="2400" dirty="0"/>
              <a:t>The internet has made buying almost anything online an option. </a:t>
            </a:r>
          </a:p>
          <a:p>
            <a:pPr marL="342900" marR="0" indent="-342900">
              <a:spcBef>
                <a:spcPct val="20000"/>
              </a:spcBef>
              <a:spcAft>
                <a:spcPts val="600"/>
              </a:spcAft>
              <a:buClr>
                <a:schemeClr val="accent1">
                  <a:lumMod val="75000"/>
                </a:schemeClr>
              </a:buClr>
              <a:buSzPct val="145000"/>
              <a:buFont typeface="Arial" panose="020B0604020202020204" pitchFamily="34" charset="0"/>
              <a:buChar char="•"/>
            </a:pPr>
            <a:endParaRPr lang="en-US" sz="2400" dirty="0"/>
          </a:p>
          <a:p>
            <a:pPr marL="342900" marR="0" indent="-342900">
              <a:spcBef>
                <a:spcPct val="20000"/>
              </a:spcBef>
              <a:spcAft>
                <a:spcPts val="600"/>
              </a:spcAft>
              <a:buClr>
                <a:schemeClr val="accent1">
                  <a:lumMod val="75000"/>
                </a:schemeClr>
              </a:buClr>
              <a:buSzPct val="145000"/>
              <a:buFont typeface="Arial" panose="020B0604020202020204" pitchFamily="34" charset="0"/>
              <a:buChar char="•"/>
            </a:pPr>
            <a:r>
              <a:rPr lang="en-US" sz="2400" dirty="0"/>
              <a:t>It is crucial to use extreme caution when getting medication or products marketed as “natural alternatives” from someone other than your health care provider. </a:t>
            </a:r>
          </a:p>
          <a:p>
            <a:pPr marL="342900" marR="0" indent="-342900">
              <a:spcBef>
                <a:spcPct val="20000"/>
              </a:spcBef>
              <a:spcAft>
                <a:spcPts val="600"/>
              </a:spcAft>
              <a:buClr>
                <a:schemeClr val="accent1">
                  <a:lumMod val="75000"/>
                </a:schemeClr>
              </a:buClr>
              <a:buSzPct val="145000"/>
              <a:buFont typeface="Arial" panose="020B0604020202020204" pitchFamily="34" charset="0"/>
              <a:buChar char="•"/>
            </a:pPr>
            <a:endParaRPr lang="en-US" sz="2400" dirty="0"/>
          </a:p>
          <a:p>
            <a:pPr marL="342900" marR="0" indent="-342900">
              <a:spcBef>
                <a:spcPct val="20000"/>
              </a:spcBef>
              <a:spcAft>
                <a:spcPts val="600"/>
              </a:spcAft>
              <a:buClr>
                <a:schemeClr val="accent1">
                  <a:lumMod val="75000"/>
                </a:schemeClr>
              </a:buClr>
              <a:buSzPct val="145000"/>
              <a:buFont typeface="Arial" panose="020B0604020202020204" pitchFamily="34" charset="0"/>
              <a:buChar char="•"/>
            </a:pPr>
            <a:r>
              <a:rPr lang="en-US" sz="2400" dirty="0"/>
              <a:t>There have been situations where people thought they were buying natural products, including weight-loss supplements, cannabis and anti-anxiety medications, and instead got fentanyl-laced drugs.</a:t>
            </a:r>
          </a:p>
          <a:p>
            <a:pPr marL="342900" marR="0" indent="-342900">
              <a:spcBef>
                <a:spcPct val="20000"/>
              </a:spcBef>
              <a:spcAft>
                <a:spcPts val="600"/>
              </a:spcAft>
              <a:buClr>
                <a:schemeClr val="accent1">
                  <a:lumMod val="75000"/>
                </a:schemeClr>
              </a:buClr>
              <a:buSzPct val="145000"/>
              <a:buFont typeface="Arial" panose="020B0604020202020204" pitchFamily="34" charset="0"/>
              <a:buChar char="•"/>
            </a:pPr>
            <a:endParaRPr lang="en-US" sz="2400" dirty="0"/>
          </a:p>
        </p:txBody>
      </p:sp>
    </p:spTree>
    <p:extLst>
      <p:ext uri="{BB962C8B-B14F-4D97-AF65-F5344CB8AC3E}">
        <p14:creationId xmlns:p14="http://schemas.microsoft.com/office/powerpoint/2010/main" val="333315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1CBC24-080E-B1D6-71BC-4F0A0C2D0F90}"/>
              </a:ext>
            </a:extLst>
          </p:cNvPr>
          <p:cNvSpPr txBox="1"/>
          <p:nvPr/>
        </p:nvSpPr>
        <p:spPr>
          <a:xfrm>
            <a:off x="1895061" y="159606"/>
            <a:ext cx="9912625" cy="5262979"/>
          </a:xfrm>
          <a:prstGeom prst="rect">
            <a:avLst/>
          </a:prstGeom>
          <a:noFill/>
        </p:spPr>
        <p:txBody>
          <a:bodyPr wrap="square">
            <a:spAutoFit/>
          </a:bodyPr>
          <a:lstStyle/>
          <a:p>
            <a:pPr marL="0" marR="0" algn="just">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U.S. Drug Enforcement Administration (DEA) </a:t>
            </a:r>
            <a:r>
              <a:rPr lang="en-US" sz="2400" kern="100" dirty="0">
                <a:latin typeface="Calibri" panose="020F0502020204030204" pitchFamily="34" charset="0"/>
                <a:ea typeface="Calibri" panose="020F0502020204030204" pitchFamily="34" charset="0"/>
                <a:cs typeface="Times New Roman" panose="02020603050405020304" pitchFamily="18" charset="0"/>
              </a:rPr>
              <a:t>says there has been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“sharp increase in the trafficking of fentanyl mixed with Xylazine,” an animal tranquilizer referred to on the streets as “Trang.” </a:t>
            </a:r>
          </a:p>
          <a:p>
            <a:pPr marL="0" marR="0" algn="just">
              <a:spcBef>
                <a:spcPts val="0"/>
              </a:spcBef>
              <a:spcAft>
                <a:spcPts val="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DEA Administrator Anne Milgram said</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“DEA has seized Xylazine and fentanyl mixtures in 48 of 50 states. The DEA Laboratory System reported in 2022 approximately 23% of fentanyl powder and 7% of fentanyl pills seized by the DEA contained Xylazine.”</a:t>
            </a:r>
          </a:p>
          <a:p>
            <a:pPr marL="0" marR="0" algn="just">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Federal and state agencies also warn that those who inject drug mixtures containing Xylazine, or are exposed to it, can cause severe, necrotic skin ulcerations, described as “skin rot,” which may lead to amputation.</a:t>
            </a:r>
          </a:p>
          <a:p>
            <a:pPr marL="0" marR="0" algn="just">
              <a:spcBef>
                <a:spcPts val="0"/>
              </a:spcBef>
              <a:spcAft>
                <a:spcPts val="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Xylazine is not an opioid, Narcan does not reverse opioid overdose effects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865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556CE-7281-FA0B-E2C8-0523AAD609B5}"/>
              </a:ext>
            </a:extLst>
          </p:cNvPr>
          <p:cNvSpPr txBox="1"/>
          <p:nvPr/>
        </p:nvSpPr>
        <p:spPr>
          <a:xfrm>
            <a:off x="3048000" y="3105834"/>
            <a:ext cx="9144000" cy="369332"/>
          </a:xfrm>
          <a:prstGeom prst="rect">
            <a:avLst/>
          </a:prstGeom>
          <a:noFill/>
        </p:spPr>
        <p:txBody>
          <a:bodyPr wrap="square">
            <a:spAutoFit/>
          </a:bodyPr>
          <a:lstStyle/>
          <a:p>
            <a:r>
              <a:rPr lang="en-US" b="0" i="0" dirty="0">
                <a:effectLst/>
                <a:latin typeface="Calibri" panose="020F0502020204030204" pitchFamily="34" charset="0"/>
                <a:hlinkClick r:id="rId2"/>
              </a:rPr>
              <a:t>https://youtu.be/AvTcg1X_faE?si=kZklwf-vIBVx9aAS</a:t>
            </a:r>
            <a:r>
              <a:rPr lang="en-US" b="0" i="0" dirty="0">
                <a:effectLst/>
                <a:latin typeface="Calibri" panose="020F0502020204030204" pitchFamily="34" charset="0"/>
              </a:rPr>
              <a:t>                Mental Health  </a:t>
            </a:r>
            <a:r>
              <a:rPr lang="en-US" dirty="0">
                <a:latin typeface="Calibri" panose="020F0502020204030204" pitchFamily="34" charset="0"/>
              </a:rPr>
              <a:t>(</a:t>
            </a:r>
            <a:r>
              <a:rPr lang="en-US" b="0" i="0" dirty="0">
                <a:effectLst/>
                <a:latin typeface="Calibri" panose="020F0502020204030204" pitchFamily="34" charset="0"/>
              </a:rPr>
              <a:t>10 Minutes)</a:t>
            </a:r>
            <a:endParaRPr lang="en-US" dirty="0"/>
          </a:p>
        </p:txBody>
      </p:sp>
      <p:sp>
        <p:nvSpPr>
          <p:cNvPr id="4" name="TextBox 3">
            <a:extLst>
              <a:ext uri="{FF2B5EF4-FFF2-40B4-BE49-F238E27FC236}">
                <a16:creationId xmlns:a16="http://schemas.microsoft.com/office/drawing/2014/main" id="{5719A1DB-9865-A0FE-71E3-6A7AAC05F461}"/>
              </a:ext>
            </a:extLst>
          </p:cNvPr>
          <p:cNvSpPr txBox="1"/>
          <p:nvPr/>
        </p:nvSpPr>
        <p:spPr>
          <a:xfrm>
            <a:off x="2941982" y="1724943"/>
            <a:ext cx="6096000" cy="923330"/>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https://www.newsweek.com/dea-issues-dire-warning-fentanyl-mixed-flesh-eating-tranquilizer-1789085</a:t>
            </a:r>
            <a:r>
              <a:rPr lang="en-US" sz="1800" dirty="0">
                <a:effectLst/>
                <a:latin typeface="Calibri" panose="020F0502020204030204" pitchFamily="34" charset="0"/>
                <a:ea typeface="Times New Roman" panose="02020603050405020304" pitchFamily="18" charset="0"/>
                <a:cs typeface="Calibri" panose="020F0502020204030204" pitchFamily="34" charset="0"/>
              </a:rPr>
              <a:t>                                                    Fentanyl Abuse (1.25 Minutes</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10235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3E782911-7BF4-FC68-2195-ADBAD4481000}"/>
              </a:ext>
            </a:extLst>
          </p:cNvPr>
          <p:cNvGraphicFramePr>
            <a:graphicFrameLocks noGrp="1"/>
          </p:cNvGraphicFramePr>
          <p:nvPr>
            <p:ph idx="1"/>
            <p:extLst>
              <p:ext uri="{D42A27DB-BD31-4B8C-83A1-F6EECF244321}">
                <p14:modId xmlns:p14="http://schemas.microsoft.com/office/powerpoint/2010/main" val="40616060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90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F0439CA5-4AA5-13C3-E6CC-280201996776}"/>
              </a:ext>
            </a:extLst>
          </p:cNvPr>
          <p:cNvSpPr>
            <a:spLocks noGrp="1"/>
          </p:cNvSpPr>
          <p:nvPr>
            <p:ph idx="1"/>
          </p:nvPr>
        </p:nvSpPr>
        <p:spPr>
          <a:xfrm>
            <a:off x="5117106" y="685801"/>
            <a:ext cx="6385918" cy="5105400"/>
          </a:xfrm>
        </p:spPr>
        <p:txBody>
          <a:bodyPr>
            <a:noAutofit/>
          </a:bodyPr>
          <a:lstStyle/>
          <a:p>
            <a:pPr>
              <a:lnSpc>
                <a:spcPct val="90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The Center for Disease Control (CDC) indicates:</a:t>
            </a:r>
          </a:p>
          <a:p>
            <a:pPr lvl="1">
              <a:lnSpc>
                <a:spcPct val="90000"/>
              </a:lnSpc>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uicide has become the 10th leading cause of death since 2008. </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40% of U.S. adults reported struggling with mental health or substance abuse and 11% of U.S. adults seriously considered suicide (2020). </a:t>
            </a:r>
          </a:p>
          <a:p>
            <a:pPr>
              <a:lnSpc>
                <a:spcPct val="90000"/>
              </a:lnSpc>
            </a:pPr>
            <a:endParaRPr lang="en-US" sz="2000" dirty="0">
              <a:effectLst/>
              <a:latin typeface="Calibri" panose="020F0502020204030204" pitchFamily="34" charset="0"/>
              <a:ea typeface="Calibri" panose="020F0502020204030204" pitchFamily="34" charset="0"/>
            </a:endParaRPr>
          </a:p>
          <a:p>
            <a:pPr marL="0" indent="0">
              <a:lnSpc>
                <a:spcPct val="90000"/>
              </a:lnSpc>
              <a:buNone/>
            </a:pPr>
            <a:r>
              <a:rPr lang="en-US" sz="2000" b="1" dirty="0">
                <a:effectLst/>
                <a:latin typeface="Calibri" panose="020F0502020204030204" pitchFamily="34" charset="0"/>
                <a:ea typeface="Calibri" panose="020F0502020204030204" pitchFamily="34" charset="0"/>
              </a:rPr>
              <a:t>A 2020 study</a:t>
            </a:r>
            <a:r>
              <a:rPr lang="en-US" sz="2000" b="1" i="1"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found that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Calibri" panose="020F0502020204030204" pitchFamily="34" charset="0"/>
              </a:rPr>
              <a:t>83% of construction workers </a:t>
            </a:r>
            <a:r>
              <a:rPr lang="en-US" sz="2000" b="1" dirty="0">
                <a:effectLst/>
                <a:latin typeface="Calibri" panose="020F0502020204030204" pitchFamily="34" charset="0"/>
                <a:ea typeface="Calibri" panose="020F0502020204030204" pitchFamily="34" charset="0"/>
              </a:rPr>
              <a:t>have experienced mental health issues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Sarah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Lorek</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She believes:</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rPr>
              <a:t>ne of the biggest factors is that ”</a:t>
            </a:r>
            <a:r>
              <a:rPr lang="en-US" dirty="0">
                <a:latin typeface="Calibri" panose="020F0502020204030204" pitchFamily="34" charset="0"/>
                <a:ea typeface="Calibri" panose="020F0502020204030204" pitchFamily="34" charset="0"/>
                <a:cs typeface="Calibri" panose="020F0502020204030204" pitchFamily="34" charset="0"/>
              </a:rPr>
              <a:t>89% </a:t>
            </a:r>
            <a:r>
              <a:rPr lang="en-US" dirty="0">
                <a:effectLst/>
                <a:latin typeface="Calibri" panose="020F0502020204030204" pitchFamily="34" charset="0"/>
                <a:ea typeface="Calibri" panose="020F0502020204030204" pitchFamily="34" charset="0"/>
              </a:rPr>
              <a:t>of construction workers are men”.</a:t>
            </a:r>
            <a:endParaRPr lang="en-US" dirty="0">
              <a:latin typeface="Calibri" panose="020F0502020204030204" pitchFamily="34" charset="0"/>
              <a:ea typeface="Calibri" panose="020F0502020204030204" pitchFamily="34" charset="0"/>
            </a:endParaRPr>
          </a:p>
          <a:p>
            <a:pPr lvl="1">
              <a:lnSpc>
                <a:spcPct val="90000"/>
              </a:lnSpc>
            </a:pPr>
            <a:r>
              <a:rPr lang="en-US" dirty="0">
                <a:latin typeface="Calibri" panose="020F0502020204030204" pitchFamily="34" charset="0"/>
                <a:ea typeface="Calibri" panose="020F0502020204030204" pitchFamily="34" charset="0"/>
              </a:rPr>
              <a:t>“M</a:t>
            </a:r>
            <a:r>
              <a:rPr lang="en-US" dirty="0">
                <a:effectLst/>
                <a:latin typeface="Calibri" panose="020F0502020204030204" pitchFamily="34" charset="0"/>
                <a:ea typeface="Calibri" panose="020F0502020204030204" pitchFamily="34" charset="0"/>
              </a:rPr>
              <a:t>en underreport mental health issues and are </a:t>
            </a:r>
            <a:r>
              <a:rPr lang="en-US" dirty="0">
                <a:latin typeface="Calibri" panose="020F0502020204030204" pitchFamily="34" charset="0"/>
                <a:ea typeface="Calibri" panose="020F0502020204030204" pitchFamily="34" charset="0"/>
                <a:cs typeface="Calibri" panose="020F0502020204030204" pitchFamily="34" charset="0"/>
              </a:rPr>
              <a:t>less likely to receive appropriate treatment”.</a:t>
            </a:r>
            <a:r>
              <a:rPr lang="en-US" dirty="0">
                <a:effectLst/>
                <a:latin typeface="Calibri" panose="020F0502020204030204" pitchFamily="34" charset="0"/>
                <a:ea typeface="Calibri" panose="020F0502020204030204" pitchFamily="34" charset="0"/>
              </a:rPr>
              <a:t> </a:t>
            </a:r>
          </a:p>
          <a:p>
            <a:pPr lvl="1">
              <a:lnSpc>
                <a:spcPct val="90000"/>
              </a:lnSpc>
            </a:pPr>
            <a:r>
              <a:rPr lang="en-US" dirty="0">
                <a:effectLst/>
                <a:latin typeface="Calibri" panose="020F0502020204030204" pitchFamily="34" charset="0"/>
                <a:ea typeface="Calibri" panose="020F0502020204030204" pitchFamily="34" charset="0"/>
              </a:rPr>
              <a:t>“</a:t>
            </a:r>
            <a:r>
              <a:rPr lang="en-US" dirty="0">
                <a:latin typeface="Calibri" panose="020F0502020204030204" pitchFamily="34" charset="0"/>
                <a:ea typeface="Calibri" panose="020F0502020204030204" pitchFamily="34" charset="0"/>
              </a:rPr>
              <a:t>I</a:t>
            </a:r>
            <a:r>
              <a:rPr lang="en-US" dirty="0">
                <a:effectLst/>
                <a:latin typeface="Calibri" panose="020F0502020204030204" pitchFamily="34" charset="0"/>
                <a:ea typeface="Calibri" panose="020F0502020204030204" pitchFamily="34" charset="0"/>
              </a:rPr>
              <a:t>t is not a coincidence that men are also more likely to abuse drugs and alcohol and commit suicide…both are extreme forms of self-treatment for chronic mental health problems</a:t>
            </a:r>
            <a:r>
              <a:rPr lang="en-US" i="1"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06072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07B886-EA79-72C5-D24A-189661A2EDAB}"/>
              </a:ext>
            </a:extLst>
          </p:cNvPr>
          <p:cNvGraphicFramePr>
            <a:graphicFrameLocks noGrp="1"/>
          </p:cNvGraphicFramePr>
          <p:nvPr>
            <p:ph idx="1"/>
            <p:extLst>
              <p:ext uri="{D42A27DB-BD31-4B8C-83A1-F6EECF244321}">
                <p14:modId xmlns:p14="http://schemas.microsoft.com/office/powerpoint/2010/main" val="1493393651"/>
              </p:ext>
            </p:extLst>
          </p:nvPr>
        </p:nvGraphicFramePr>
        <p:xfrm>
          <a:off x="1661615" y="1156648"/>
          <a:ext cx="10208523" cy="4544704"/>
        </p:xfrm>
        <a:graphic>
          <a:graphicData uri="http://schemas.openxmlformats.org/drawingml/2006/table">
            <a:tbl>
              <a:tblPr firstRow="1" firstCol="1" bandRow="1">
                <a:tableStyleId>{5C22544A-7EE6-4342-B048-85BDC9FD1C3A}</a:tableStyleId>
              </a:tblPr>
              <a:tblGrid>
                <a:gridCol w="3402841">
                  <a:extLst>
                    <a:ext uri="{9D8B030D-6E8A-4147-A177-3AD203B41FA5}">
                      <a16:colId xmlns:a16="http://schemas.microsoft.com/office/drawing/2014/main" val="2862147119"/>
                    </a:ext>
                  </a:extLst>
                </a:gridCol>
                <a:gridCol w="3402841">
                  <a:extLst>
                    <a:ext uri="{9D8B030D-6E8A-4147-A177-3AD203B41FA5}">
                      <a16:colId xmlns:a16="http://schemas.microsoft.com/office/drawing/2014/main" val="573632142"/>
                    </a:ext>
                  </a:extLst>
                </a:gridCol>
                <a:gridCol w="3402841">
                  <a:extLst>
                    <a:ext uri="{9D8B030D-6E8A-4147-A177-3AD203B41FA5}">
                      <a16:colId xmlns:a16="http://schemas.microsoft.com/office/drawing/2014/main" val="1901963985"/>
                    </a:ext>
                  </a:extLst>
                </a:gridCol>
              </a:tblGrid>
              <a:tr h="1136176">
                <a:tc>
                  <a:txBody>
                    <a:bodyPr/>
                    <a:lstStyle/>
                    <a:p>
                      <a:pPr marL="0" marR="0" algn="just">
                        <a:spcBef>
                          <a:spcPts val="0"/>
                        </a:spcBef>
                        <a:spcAft>
                          <a:spcPts val="0"/>
                        </a:spcAft>
                      </a:pPr>
                      <a:r>
                        <a:rPr lang="en-US" sz="2800" kern="0" dirty="0">
                          <a:effectLst/>
                        </a:rPr>
                        <a:t>COVID -19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Unemployment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a:effectLst/>
                        </a:rPr>
                        <a:t>Job Dissatisfaction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225983"/>
                  </a:ext>
                </a:extLst>
              </a:tr>
              <a:tr h="1136176">
                <a:tc>
                  <a:txBody>
                    <a:bodyPr/>
                    <a:lstStyle/>
                    <a:p>
                      <a:pPr marL="0" marR="0" algn="just">
                        <a:spcBef>
                          <a:spcPts val="0"/>
                        </a:spcBef>
                        <a:spcAft>
                          <a:spcPts val="0"/>
                        </a:spcAft>
                      </a:pPr>
                      <a:r>
                        <a:rPr lang="en-US" sz="2800" kern="0" dirty="0">
                          <a:effectLst/>
                        </a:rPr>
                        <a:t>Housing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Co-Worker Threats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Personal Relationships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367400"/>
                  </a:ext>
                </a:extLst>
              </a:tr>
              <a:tr h="1136176">
                <a:tc>
                  <a:txBody>
                    <a:bodyPr/>
                    <a:lstStyle/>
                    <a:p>
                      <a:pPr marL="0" marR="0" algn="just">
                        <a:spcBef>
                          <a:spcPts val="0"/>
                        </a:spcBef>
                        <a:spcAft>
                          <a:spcPts val="0"/>
                        </a:spcAft>
                      </a:pPr>
                      <a:r>
                        <a:rPr lang="en-US" sz="2800" kern="0">
                          <a:effectLst/>
                        </a:rPr>
                        <a:t>Mental Health Issues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Substance Abuse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Death of a Family Member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5623803"/>
                  </a:ext>
                </a:extLst>
              </a:tr>
              <a:tr h="1136176">
                <a:tc>
                  <a:txBody>
                    <a:bodyPr/>
                    <a:lstStyle/>
                    <a:p>
                      <a:pPr marL="0" marR="0" algn="just">
                        <a:spcBef>
                          <a:spcPts val="0"/>
                        </a:spcBef>
                        <a:spcAft>
                          <a:spcPts val="0"/>
                        </a:spcAft>
                      </a:pPr>
                      <a:r>
                        <a:rPr lang="en-US" sz="2800" kern="0">
                          <a:effectLst/>
                        </a:rPr>
                        <a:t>Depression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Stress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kern="0" dirty="0">
                          <a:effectLst/>
                        </a:rPr>
                        <a:t>Long Hours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506930"/>
                  </a:ext>
                </a:extLst>
              </a:tr>
            </a:tbl>
          </a:graphicData>
        </a:graphic>
      </p:graphicFrame>
      <p:sp>
        <p:nvSpPr>
          <p:cNvPr id="5" name="Rectangle 1">
            <a:extLst>
              <a:ext uri="{FF2B5EF4-FFF2-40B4-BE49-F238E27FC236}">
                <a16:creationId xmlns:a16="http://schemas.microsoft.com/office/drawing/2014/main" id="{F1C43003-0486-BFE0-D6BB-C487ED6A32B7}"/>
              </a:ext>
            </a:extLst>
          </p:cNvPr>
          <p:cNvSpPr>
            <a:spLocks noChangeArrowheads="1"/>
          </p:cNvSpPr>
          <p:nvPr/>
        </p:nvSpPr>
        <p:spPr bwMode="auto">
          <a:xfrm>
            <a:off x="-5368825" y="67260"/>
            <a:ext cx="23217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sng"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Causes of Death by Suicide</a:t>
            </a:r>
            <a:endParaRPr kumimoji="0" lang="en-US" altLang="en-US" sz="3600" b="0"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309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39" name="Rectangle 3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rker with protective gear looking up at construction site">
            <a:extLst>
              <a:ext uri="{FF2B5EF4-FFF2-40B4-BE49-F238E27FC236}">
                <a16:creationId xmlns:a16="http://schemas.microsoft.com/office/drawing/2014/main" id="{68F074A9-7D61-E75A-C7E5-B42B410D3039}"/>
              </a:ext>
            </a:extLst>
          </p:cNvPr>
          <p:cNvPicPr>
            <a:picLocks noChangeAspect="1"/>
          </p:cNvPicPr>
          <p:nvPr/>
        </p:nvPicPr>
        <p:blipFill rotWithShape="1">
          <a:blip r:embed="rId3">
            <a:extLst>
              <a:ext uri="{28A0092B-C50C-407E-A947-70E740481C1C}">
                <a14:useLocalDpi xmlns:a14="http://schemas.microsoft.com/office/drawing/2010/main" val="0"/>
              </a:ext>
            </a:extLst>
          </a:blip>
          <a:srcRect l="5604" r="42818"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1" name="Group 4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4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D775BD75-DAEE-495C-6416-5D7706237671}"/>
              </a:ext>
            </a:extLst>
          </p:cNvPr>
          <p:cNvSpPr txBox="1"/>
          <p:nvPr/>
        </p:nvSpPr>
        <p:spPr>
          <a:xfrm>
            <a:off x="457199" y="1354930"/>
            <a:ext cx="5260680" cy="3124201"/>
          </a:xfrm>
          <a:prstGeom prst="rect">
            <a:avLst/>
          </a:prstGeom>
        </p:spPr>
        <p:txBody>
          <a:bodyPr vert="horz" lIns="91440" tIns="45720" rIns="91440" bIns="45720" rtlCol="0" anchor="ctr">
            <a:noAutofit/>
          </a:bodyPr>
          <a:lstStyle/>
          <a:p>
            <a:pPr marL="342900" indent="-342900">
              <a:lnSpc>
                <a:spcPct val="90000"/>
              </a:lnSpc>
              <a:spcBef>
                <a:spcPct val="20000"/>
              </a:spcBef>
              <a:spcAft>
                <a:spcPts val="600"/>
              </a:spcAft>
              <a:buClr>
                <a:schemeClr val="accent1">
                  <a:lumMod val="75000"/>
                </a:schemeClr>
              </a:buClr>
              <a:buSzPct val="145000"/>
              <a:buFont typeface="Arial"/>
              <a:buChar char="•"/>
            </a:pPr>
            <a:endParaRPr lang="en-US" sz="2400" b="1" dirty="0"/>
          </a:p>
          <a:p>
            <a:pPr marL="342900" indent="-342900">
              <a:lnSpc>
                <a:spcPct val="90000"/>
              </a:lnSpc>
              <a:spcBef>
                <a:spcPct val="20000"/>
              </a:spcBef>
              <a:spcAft>
                <a:spcPts val="600"/>
              </a:spcAft>
              <a:buClr>
                <a:schemeClr val="accent1">
                  <a:lumMod val="75000"/>
                </a:schemeClr>
              </a:buClr>
              <a:buSzPct val="145000"/>
              <a:buFont typeface="Arial"/>
              <a:buChar char="•"/>
            </a:pPr>
            <a:endParaRPr lang="en-US" sz="2400" dirty="0"/>
          </a:p>
          <a:p>
            <a:pPr marL="342900" indent="-342900">
              <a:lnSpc>
                <a:spcPct val="90000"/>
              </a:lnSpc>
              <a:spcBef>
                <a:spcPct val="20000"/>
              </a:spcBef>
              <a:spcAft>
                <a:spcPts val="600"/>
              </a:spcAft>
              <a:buClr>
                <a:schemeClr val="accent1">
                  <a:lumMod val="75000"/>
                </a:schemeClr>
              </a:buClr>
              <a:buSzPct val="145000"/>
              <a:buFont typeface="Arial"/>
              <a:buChar char="•"/>
            </a:pPr>
            <a:r>
              <a:rPr lang="en-US" sz="2400" dirty="0"/>
              <a:t>Work-related stress can have severe impacts on mental health and, without proper support, may lead to substance abuse and even suicide. </a:t>
            </a:r>
          </a:p>
          <a:p>
            <a:pPr marL="342900" indent="-342900">
              <a:lnSpc>
                <a:spcPct val="90000"/>
              </a:lnSpc>
              <a:spcBef>
                <a:spcPct val="20000"/>
              </a:spcBef>
              <a:spcAft>
                <a:spcPts val="600"/>
              </a:spcAft>
              <a:buClr>
                <a:schemeClr val="accent1">
                  <a:lumMod val="75000"/>
                </a:schemeClr>
              </a:buClr>
              <a:buSzPct val="145000"/>
              <a:buFont typeface="Arial"/>
              <a:buChar char="•"/>
            </a:pPr>
            <a:endParaRPr lang="en-US" sz="2400" i="1" dirty="0"/>
          </a:p>
          <a:p>
            <a:pPr marL="342900" indent="-342900">
              <a:lnSpc>
                <a:spcPct val="90000"/>
              </a:lnSpc>
              <a:spcBef>
                <a:spcPct val="20000"/>
              </a:spcBef>
              <a:spcAft>
                <a:spcPts val="600"/>
              </a:spcAft>
              <a:buClr>
                <a:schemeClr val="accent1">
                  <a:lumMod val="75000"/>
                </a:schemeClr>
              </a:buClr>
              <a:buSzPct val="145000"/>
              <a:buFont typeface="Arial"/>
              <a:buChar char="•"/>
            </a:pPr>
            <a:endParaRPr lang="en-US" sz="2400" i="1" dirty="0"/>
          </a:p>
          <a:p>
            <a:pPr marL="342900" indent="-342900">
              <a:lnSpc>
                <a:spcPct val="90000"/>
              </a:lnSpc>
              <a:spcBef>
                <a:spcPct val="20000"/>
              </a:spcBef>
              <a:spcAft>
                <a:spcPts val="600"/>
              </a:spcAft>
              <a:buClr>
                <a:schemeClr val="accent1">
                  <a:lumMod val="75000"/>
                </a:schemeClr>
              </a:buClr>
              <a:buSzPct val="145000"/>
              <a:buFont typeface="Arial"/>
              <a:buChar char="•"/>
            </a:pPr>
            <a:r>
              <a:rPr lang="en-US" sz="2400" dirty="0"/>
              <a:t>“Workers in construction face many work-related stressors that may increase their risk factors for suicide, such as the uncertainty of seasonal work, demanding schedules and workplace injuries that are sometimes treated with opioids” (Jim Fredrick, Acting Assistant Secretary of Labor). </a:t>
            </a:r>
          </a:p>
        </p:txBody>
      </p:sp>
    </p:spTree>
    <p:extLst>
      <p:ext uri="{BB962C8B-B14F-4D97-AF65-F5344CB8AC3E}">
        <p14:creationId xmlns:p14="http://schemas.microsoft.com/office/powerpoint/2010/main" val="421811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9"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1"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2"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3"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4"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3" name="TextBox 2">
            <a:extLst>
              <a:ext uri="{FF2B5EF4-FFF2-40B4-BE49-F238E27FC236}">
                <a16:creationId xmlns:a16="http://schemas.microsoft.com/office/drawing/2014/main" id="{71EF0DE3-824C-F06C-3EF3-30F60CAC9C6A}"/>
              </a:ext>
            </a:extLst>
          </p:cNvPr>
          <p:cNvSpPr txBox="1"/>
          <p:nvPr/>
        </p:nvSpPr>
        <p:spPr>
          <a:xfrm>
            <a:off x="789146" y="457199"/>
            <a:ext cx="7243603" cy="2719193"/>
          </a:xfrm>
          <a:prstGeom prst="rect">
            <a:avLst/>
          </a:prstGeom>
        </p:spPr>
        <p:txBody>
          <a:bodyPr vert="horz" lIns="91440" tIns="45720" rIns="91440" bIns="45720" rtlCol="0" anchor="t">
            <a:noAutofit/>
          </a:bodyPr>
          <a:lstStyle/>
          <a:p>
            <a:pPr marL="0" marR="0">
              <a:lnSpc>
                <a:spcPct val="90000"/>
              </a:lnSpc>
              <a:spcBef>
                <a:spcPct val="20000"/>
              </a:spcBef>
              <a:spcAft>
                <a:spcPts val="600"/>
              </a:spcAft>
              <a:buClr>
                <a:schemeClr val="accent1">
                  <a:lumMod val="75000"/>
                </a:schemeClr>
              </a:buClr>
              <a:buSzPct val="145000"/>
              <a:buFont typeface="Arial"/>
              <a:buChar char="•"/>
            </a:pPr>
            <a:r>
              <a:rPr lang="en-US" sz="2400" dirty="0"/>
              <a:t>According to the CDC, the construction industry, when compared to other industries, has one of the highest suicide rates.</a:t>
            </a:r>
          </a:p>
          <a:p>
            <a:pPr marL="0" marR="0">
              <a:lnSpc>
                <a:spcPct val="90000"/>
              </a:lnSpc>
              <a:spcBef>
                <a:spcPct val="20000"/>
              </a:spcBef>
              <a:spcAft>
                <a:spcPts val="600"/>
              </a:spcAft>
              <a:buClr>
                <a:schemeClr val="accent1">
                  <a:lumMod val="75000"/>
                </a:schemeClr>
              </a:buClr>
              <a:buSzPct val="145000"/>
              <a:buFont typeface="Arial"/>
              <a:buChar char="•"/>
            </a:pPr>
            <a:endParaRPr lang="en-US" sz="2400" dirty="0"/>
          </a:p>
          <a:p>
            <a:pPr marL="0" marR="0">
              <a:lnSpc>
                <a:spcPct val="90000"/>
              </a:lnSpc>
              <a:spcBef>
                <a:spcPct val="20000"/>
              </a:spcBef>
              <a:spcAft>
                <a:spcPts val="600"/>
              </a:spcAft>
              <a:buClr>
                <a:schemeClr val="accent1">
                  <a:lumMod val="75000"/>
                </a:schemeClr>
              </a:buClr>
              <a:buSzPct val="145000"/>
              <a:buFont typeface="Arial"/>
              <a:buChar char="•"/>
            </a:pPr>
            <a:r>
              <a:rPr lang="en-US" sz="2400" dirty="0"/>
              <a:t>In 2016, the suicide rate for men in construction and extraction industries was: </a:t>
            </a:r>
          </a:p>
          <a:p>
            <a:pPr marL="914400" lvl="1" indent="-457200">
              <a:lnSpc>
                <a:spcPct val="90000"/>
              </a:lnSpc>
              <a:spcBef>
                <a:spcPct val="20000"/>
              </a:spcBef>
              <a:spcAft>
                <a:spcPts val="600"/>
              </a:spcAft>
              <a:buClr>
                <a:schemeClr val="accent1">
                  <a:lumMod val="75000"/>
                </a:schemeClr>
              </a:buClr>
              <a:buSzPct val="145000"/>
              <a:buFont typeface="Arial"/>
              <a:buChar char="•"/>
            </a:pPr>
            <a:r>
              <a:rPr lang="en-US" sz="2400" dirty="0"/>
              <a:t>53.2/100,000 workers</a:t>
            </a:r>
          </a:p>
          <a:p>
            <a:pPr marL="914400" lvl="1" indent="-457200">
              <a:lnSpc>
                <a:spcPct val="90000"/>
              </a:lnSpc>
              <a:spcBef>
                <a:spcPct val="20000"/>
              </a:spcBef>
              <a:spcAft>
                <a:spcPts val="600"/>
              </a:spcAft>
              <a:buClr>
                <a:schemeClr val="accent1">
                  <a:lumMod val="75000"/>
                </a:schemeClr>
              </a:buClr>
              <a:buSzPct val="145000"/>
              <a:buFont typeface="Arial"/>
              <a:buChar char="•"/>
            </a:pPr>
            <a:r>
              <a:rPr lang="en-US" sz="2400" dirty="0"/>
              <a:t>Almost twice the rate of other occupations—27.4/100,000. </a:t>
            </a:r>
          </a:p>
          <a:p>
            <a:pPr marL="0" marR="0">
              <a:lnSpc>
                <a:spcPct val="90000"/>
              </a:lnSpc>
              <a:spcBef>
                <a:spcPct val="20000"/>
              </a:spcBef>
              <a:spcAft>
                <a:spcPts val="600"/>
              </a:spcAft>
              <a:buClr>
                <a:schemeClr val="accent1">
                  <a:lumMod val="75000"/>
                </a:schemeClr>
              </a:buClr>
              <a:buSzPct val="145000"/>
              <a:buFont typeface="Arial"/>
              <a:buChar char="•"/>
            </a:pPr>
            <a:endParaRPr lang="en-US" sz="2400" dirty="0"/>
          </a:p>
          <a:p>
            <a:pPr marL="0" marR="0">
              <a:lnSpc>
                <a:spcPct val="90000"/>
              </a:lnSpc>
              <a:spcBef>
                <a:spcPct val="20000"/>
              </a:spcBef>
              <a:spcAft>
                <a:spcPts val="600"/>
              </a:spcAft>
              <a:buClr>
                <a:schemeClr val="accent1">
                  <a:lumMod val="75000"/>
                </a:schemeClr>
              </a:buClr>
              <a:buSzPct val="145000"/>
              <a:buFont typeface="Arial"/>
              <a:buChar char="•"/>
            </a:pPr>
            <a:r>
              <a:rPr lang="en-US" sz="2400" dirty="0"/>
              <a:t>In 2018, the suicide rate for workers in the construction industries was: </a:t>
            </a:r>
          </a:p>
          <a:p>
            <a:pPr marL="914400" lvl="1" indent="-457200">
              <a:lnSpc>
                <a:spcPct val="90000"/>
              </a:lnSpc>
              <a:spcBef>
                <a:spcPct val="20000"/>
              </a:spcBef>
              <a:spcAft>
                <a:spcPts val="600"/>
              </a:spcAft>
              <a:buClr>
                <a:schemeClr val="accent1">
                  <a:lumMod val="75000"/>
                </a:schemeClr>
              </a:buClr>
              <a:buSzPct val="145000"/>
              <a:buFont typeface="Arial"/>
              <a:buChar char="•"/>
            </a:pPr>
            <a:r>
              <a:rPr lang="en-US" sz="2400" dirty="0"/>
              <a:t>5 times more than that of all work-related fatalities (9.5/100,000).</a:t>
            </a:r>
          </a:p>
          <a:p>
            <a:pPr marL="0" marR="0">
              <a:lnSpc>
                <a:spcPct val="90000"/>
              </a:lnSpc>
              <a:spcBef>
                <a:spcPct val="20000"/>
              </a:spcBef>
              <a:spcAft>
                <a:spcPts val="600"/>
              </a:spcAft>
              <a:buClr>
                <a:schemeClr val="accent1">
                  <a:lumMod val="75000"/>
                </a:schemeClr>
              </a:buClr>
              <a:buSzPct val="145000"/>
              <a:buFont typeface="Arial"/>
              <a:buChar char="•"/>
            </a:pPr>
            <a:endParaRPr lang="en-US" sz="2400" dirty="0"/>
          </a:p>
        </p:txBody>
      </p:sp>
    </p:spTree>
    <p:extLst>
      <p:ext uri="{BB962C8B-B14F-4D97-AF65-F5344CB8AC3E}">
        <p14:creationId xmlns:p14="http://schemas.microsoft.com/office/powerpoint/2010/main" val="414429008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6"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8"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9"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1"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33" name="Rectangle 32">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struction work tools">
            <a:extLst>
              <a:ext uri="{FF2B5EF4-FFF2-40B4-BE49-F238E27FC236}">
                <a16:creationId xmlns:a16="http://schemas.microsoft.com/office/drawing/2014/main" id="{10F04516-8A52-B51C-CAB0-95FD0DCB1D02}"/>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1592" b="4139"/>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1B00A4B-C110-3120-A455-2568274EA667}"/>
              </a:ext>
            </a:extLst>
          </p:cNvPr>
          <p:cNvSpPr txBox="1"/>
          <p:nvPr/>
        </p:nvSpPr>
        <p:spPr>
          <a:xfrm>
            <a:off x="1204912" y="1021561"/>
            <a:ext cx="10233621" cy="3124201"/>
          </a:xfrm>
          <a:prstGeom prst="rect">
            <a:avLst/>
          </a:prstGeom>
        </p:spPr>
        <p:txBody>
          <a:bodyPr vert="horz" lIns="91440" tIns="45720" rIns="91440" bIns="45720" rtlCol="0" anchor="t">
            <a:noAutofit/>
          </a:bodyPr>
          <a:lstStyle/>
          <a:p>
            <a:pPr marL="457200" indent="-457200">
              <a:spcBef>
                <a:spcPct val="20000"/>
              </a:spcBef>
              <a:spcAft>
                <a:spcPts val="600"/>
              </a:spcAft>
              <a:buClr>
                <a:schemeClr val="accent1">
                  <a:lumMod val="75000"/>
                </a:schemeClr>
              </a:buClr>
              <a:buSzPct val="145000"/>
              <a:buFont typeface="Arial"/>
              <a:buChar char="•"/>
            </a:pPr>
            <a:r>
              <a:rPr lang="en-US" sz="3200" dirty="0"/>
              <a:t>Safety education and best practices have increased substantially over the past 25 years. </a:t>
            </a:r>
          </a:p>
          <a:p>
            <a:pPr marL="457200" indent="-457200">
              <a:spcBef>
                <a:spcPct val="20000"/>
              </a:spcBef>
              <a:spcAft>
                <a:spcPts val="600"/>
              </a:spcAft>
              <a:buClr>
                <a:schemeClr val="accent1">
                  <a:lumMod val="75000"/>
                </a:schemeClr>
              </a:buClr>
              <a:buSzPct val="145000"/>
              <a:buFont typeface="Arial"/>
              <a:buChar char="•"/>
            </a:pPr>
            <a:endParaRPr lang="en-US" sz="3200" dirty="0"/>
          </a:p>
          <a:p>
            <a:pPr marL="457200" indent="-457200">
              <a:spcBef>
                <a:spcPct val="20000"/>
              </a:spcBef>
              <a:spcAft>
                <a:spcPts val="600"/>
              </a:spcAft>
              <a:buClr>
                <a:schemeClr val="accent1">
                  <a:lumMod val="75000"/>
                </a:schemeClr>
              </a:buClr>
              <a:buSzPct val="145000"/>
              <a:buFont typeface="Arial"/>
              <a:buChar char="•"/>
            </a:pPr>
            <a:r>
              <a:rPr lang="en-US" sz="3200" dirty="0"/>
              <a:t>But mental health education, as it relates to worker safety, is rarely discussed, if ever. </a:t>
            </a:r>
          </a:p>
          <a:p>
            <a:pPr marL="457200" indent="-457200">
              <a:spcBef>
                <a:spcPct val="20000"/>
              </a:spcBef>
              <a:spcAft>
                <a:spcPts val="600"/>
              </a:spcAft>
              <a:buClr>
                <a:schemeClr val="accent1">
                  <a:lumMod val="75000"/>
                </a:schemeClr>
              </a:buClr>
              <a:buSzPct val="145000"/>
              <a:buFont typeface="Arial"/>
              <a:buChar char="•"/>
            </a:pPr>
            <a:endParaRPr lang="en-US" sz="3200" dirty="0"/>
          </a:p>
          <a:p>
            <a:pPr marL="457200" indent="-457200">
              <a:spcBef>
                <a:spcPct val="20000"/>
              </a:spcBef>
              <a:spcAft>
                <a:spcPts val="600"/>
              </a:spcAft>
              <a:buClr>
                <a:schemeClr val="accent1">
                  <a:lumMod val="75000"/>
                </a:schemeClr>
              </a:buClr>
              <a:buSzPct val="145000"/>
              <a:buFont typeface="Arial"/>
              <a:buChar char="•"/>
            </a:pPr>
            <a:r>
              <a:rPr lang="en-US" sz="3200" dirty="0"/>
              <a:t>Is not a workers’ mental health just as vital and should be emphasized as much as wearing PPE, fall protection and seat belts? </a:t>
            </a:r>
          </a:p>
        </p:txBody>
      </p:sp>
    </p:spTree>
    <p:extLst>
      <p:ext uri="{BB962C8B-B14F-4D97-AF65-F5344CB8AC3E}">
        <p14:creationId xmlns:p14="http://schemas.microsoft.com/office/powerpoint/2010/main" val="37142116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6"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27" name="Rectangle 1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rker holding safety helmet">
            <a:extLst>
              <a:ext uri="{FF2B5EF4-FFF2-40B4-BE49-F238E27FC236}">
                <a16:creationId xmlns:a16="http://schemas.microsoft.com/office/drawing/2014/main" id="{88955280-B36C-25FB-1F98-59A119631AEA}"/>
              </a:ext>
            </a:extLst>
          </p:cNvPr>
          <p:cNvPicPr>
            <a:picLocks noChangeAspect="1"/>
          </p:cNvPicPr>
          <p:nvPr/>
        </p:nvPicPr>
        <p:blipFill rotWithShape="1">
          <a:blip r:embed="rId3">
            <a:extLst>
              <a:ext uri="{28A0092B-C50C-407E-A947-70E740481C1C}">
                <a14:useLocalDpi xmlns:a14="http://schemas.microsoft.com/office/drawing/2010/main" val="0"/>
              </a:ext>
            </a:extLst>
          </a:blip>
          <a:srcRect l="48424" r="-1"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8" name="Group 1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8444DE83-EF39-CAB3-C539-F15A7A05D7B7}"/>
              </a:ext>
            </a:extLst>
          </p:cNvPr>
          <p:cNvSpPr txBox="1"/>
          <p:nvPr/>
        </p:nvSpPr>
        <p:spPr>
          <a:xfrm>
            <a:off x="660929" y="1683543"/>
            <a:ext cx="5260680" cy="3124201"/>
          </a:xfrm>
          <a:prstGeom prst="rect">
            <a:avLst/>
          </a:prstGeom>
        </p:spPr>
        <p:txBody>
          <a:bodyPr vert="horz" lIns="91440" tIns="45720" rIns="91440" bIns="45720" rtlCol="0" anchor="ctr">
            <a:noAutofit/>
          </a:bodyPr>
          <a:lstStyle/>
          <a:p>
            <a:pPr marL="0" marR="0">
              <a:lnSpc>
                <a:spcPct val="90000"/>
              </a:lnSpc>
              <a:spcBef>
                <a:spcPct val="20000"/>
              </a:spcBef>
              <a:spcAft>
                <a:spcPts val="600"/>
              </a:spcAft>
              <a:buClr>
                <a:schemeClr val="accent1">
                  <a:lumMod val="75000"/>
                </a:schemeClr>
              </a:buClr>
              <a:buSzPct val="145000"/>
            </a:pPr>
            <a:r>
              <a:rPr lang="en-US" sz="2400" b="1" dirty="0"/>
              <a:t>The Construction Industry Alliance for Suicide Prevention reports:</a:t>
            </a:r>
          </a:p>
          <a:p>
            <a:pPr marL="0" marR="0">
              <a:lnSpc>
                <a:spcPct val="90000"/>
              </a:lnSpc>
              <a:spcBef>
                <a:spcPct val="20000"/>
              </a:spcBef>
              <a:spcAft>
                <a:spcPts val="600"/>
              </a:spcAft>
              <a:buClr>
                <a:schemeClr val="accent1">
                  <a:lumMod val="75000"/>
                </a:schemeClr>
              </a:buClr>
              <a:buSzPct val="145000"/>
              <a:buFont typeface="Arial"/>
              <a:buChar char="•"/>
            </a:pPr>
            <a:endParaRPr lang="en-US" sz="2000" dirty="0"/>
          </a:p>
          <a:p>
            <a:pPr marL="742950" lvl="1" indent="-285750">
              <a:lnSpc>
                <a:spcPct val="90000"/>
              </a:lnSpc>
              <a:spcBef>
                <a:spcPct val="20000"/>
              </a:spcBef>
              <a:spcAft>
                <a:spcPts val="600"/>
              </a:spcAft>
              <a:buClr>
                <a:schemeClr val="accent1">
                  <a:lumMod val="75000"/>
                </a:schemeClr>
              </a:buClr>
              <a:buSzPct val="145000"/>
              <a:buFont typeface="Arial"/>
              <a:buChar char="•"/>
            </a:pPr>
            <a:r>
              <a:rPr lang="en-US" sz="2000" dirty="0"/>
              <a:t>“many workers within the industry suffer in silence due to cultural expectations where a</a:t>
            </a:r>
            <a:r>
              <a:rPr lang="en-US" sz="2000" b="1" dirty="0"/>
              <a:t> </a:t>
            </a:r>
            <a:r>
              <a:rPr lang="en-US" sz="2000" dirty="0"/>
              <a:t>culture suggests being “macho” is considered the norm. </a:t>
            </a:r>
          </a:p>
          <a:p>
            <a:pPr lvl="1">
              <a:lnSpc>
                <a:spcPct val="90000"/>
              </a:lnSpc>
              <a:spcBef>
                <a:spcPct val="20000"/>
              </a:spcBef>
              <a:spcAft>
                <a:spcPts val="600"/>
              </a:spcAft>
              <a:buClr>
                <a:schemeClr val="accent1">
                  <a:lumMod val="75000"/>
                </a:schemeClr>
              </a:buClr>
              <a:buSzPct val="145000"/>
              <a:buFont typeface="Arial"/>
              <a:buChar char="•"/>
            </a:pPr>
            <a:endParaRPr lang="en-US" sz="2000" dirty="0"/>
          </a:p>
          <a:p>
            <a:pPr marL="742950" lvl="1" indent="-285750">
              <a:lnSpc>
                <a:spcPct val="90000"/>
              </a:lnSpc>
              <a:spcBef>
                <a:spcPct val="20000"/>
              </a:spcBef>
              <a:spcAft>
                <a:spcPts val="600"/>
              </a:spcAft>
              <a:buClr>
                <a:schemeClr val="accent1">
                  <a:lumMod val="75000"/>
                </a:schemeClr>
              </a:buClr>
              <a:buSzPct val="145000"/>
              <a:buFont typeface="Arial"/>
              <a:buChar char="•"/>
            </a:pPr>
            <a:r>
              <a:rPr lang="en-US" sz="2000" dirty="0"/>
              <a:t>Despite advancements in education and awareness, mental health issues remain stigmatized in some circles, and suicide is a taboo topic on the jobsite.  </a:t>
            </a:r>
          </a:p>
          <a:p>
            <a:pPr marL="742950" lvl="1"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742950" lvl="1" indent="-285750">
              <a:lnSpc>
                <a:spcPct val="90000"/>
              </a:lnSpc>
              <a:spcBef>
                <a:spcPct val="20000"/>
              </a:spcBef>
              <a:spcAft>
                <a:spcPts val="600"/>
              </a:spcAft>
              <a:buClr>
                <a:schemeClr val="accent1">
                  <a:lumMod val="75000"/>
                </a:schemeClr>
              </a:buClr>
              <a:buSzPct val="145000"/>
              <a:buFont typeface="Arial"/>
              <a:buChar char="•"/>
            </a:pPr>
            <a:r>
              <a:rPr lang="en-US" sz="2000" dirty="0"/>
              <a:t>As such, many workers feel forced to “deal with it,” and not seek the help they need, allowing their symptoms get worse.</a:t>
            </a:r>
          </a:p>
        </p:txBody>
      </p:sp>
    </p:spTree>
    <p:extLst>
      <p:ext uri="{BB962C8B-B14F-4D97-AF65-F5344CB8AC3E}">
        <p14:creationId xmlns:p14="http://schemas.microsoft.com/office/powerpoint/2010/main" val="2587868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516</TotalTime>
  <Words>1846</Words>
  <Application>Microsoft Office PowerPoint</Application>
  <PresentationFormat>Widescreen</PresentationFormat>
  <Paragraphs>169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Parallax</vt:lpstr>
      <vt:lpstr>Work Related Silent Killers</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Fentanyl Use and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Silent Killers</dc:title>
  <dc:creator>joseph</dc:creator>
  <cp:lastModifiedBy>joseph</cp:lastModifiedBy>
  <cp:revision>24</cp:revision>
  <dcterms:created xsi:type="dcterms:W3CDTF">2023-10-03T15:40:05Z</dcterms:created>
  <dcterms:modified xsi:type="dcterms:W3CDTF">2023-11-27T19:18:55Z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2023-10-05T19:04:52Z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c51937a2-452c-4a0e-9dc0-799aa8893c90</vt:lpwstr>
  </property>
  <property fmtid="{D5CDD505-2E9C-101B-9397-08002B2CF9AE}" pid="8" name="MSIP_Label_8af03ff0-41c5-4c41-b55e-fabb8fae94be_ContentBits">
    <vt:lpwstr>0</vt:lpwstr>
  </property>
</Properties>
</file>